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/>
    <p:restoredTop sz="95588"/>
  </p:normalViewPr>
  <p:slideViewPr>
    <p:cSldViewPr snapToGrid="0" snapToObjects="1">
      <p:cViewPr varScale="1">
        <p:scale>
          <a:sx n="68" d="100"/>
          <a:sy n="68" d="100"/>
        </p:scale>
        <p:origin x="-63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CFE9-2DA6-6146-9D9A-13CAF5015294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D67B-BF16-294C-8CD7-8386E26E85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2360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ED67B-BF16-294C-8CD7-8386E26E859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3726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ADDEEBC-0EC5-664E-A8CD-B7567A2CF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24598DD-C078-D246-AF6B-F796A0C8F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492F6A6-38C9-C94C-9B3F-464A0E09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E82D948-694D-2046-8F55-0AE699F0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01F974B-8380-3444-84CD-5B859AB2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75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B1A289D-BBE3-184F-BD31-1372447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E95E182-D8CB-374E-8107-229519576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5D00F05-E87F-784D-BD35-855092A9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D25D6B8-766A-6148-B6B6-B19E506D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878D516-7107-F741-AED2-F24DD06A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677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9BA153F-6317-8244-9596-AEB4C5BEA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A066D1AF-5A5D-C640-B45B-2E1C6075A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50D0933-A02A-854E-84F0-9AA325E0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15039B-56DA-7845-A9EF-C3B5F908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12A7CC4-9A27-234E-8F54-6D17AC99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590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13E7F1-1D5F-844D-A52D-FA5C67F8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6B59AE1-471E-D741-9081-E7F0EEC0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3DDEC80-4E2F-6E45-8110-353665AE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22231E7-15A9-1F44-A358-02E33246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E06D405-2FD3-3A47-A7F3-7393FDD2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524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6D0F152-F4B2-664E-AFD1-65DA9EE2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49B9A2F-0A70-3F40-A0E0-8B9C02C3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B555590-BB8B-BD40-83BF-213F7020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944DEDF-F664-714A-B4E5-4FD14B32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3CD9F69-FEEF-6C4E-8E10-BA19CA86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038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FBB0928-B27B-5944-B5BC-1130EB58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97C5D1A-5A6B-5D47-8BC3-38DD01993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98B1BF9-143E-B54D-85C8-414A508A4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9BD627F-B24A-8B46-9CC0-434D4913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03C7191-019B-0E4B-868E-5A136BF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F00C4F49-A28D-1F49-8F9C-9EF91407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1375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66B0E1-E208-7A41-AE73-5EA06572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FB9E758-6F95-F84B-909B-54C14FA8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2C7FA42-2DB4-6F43-BD58-5B288284F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C9517A54-B839-9C47-9640-B385F6605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16EF34FE-13A8-B245-952C-7EC0C8BCB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CC744424-CABC-E041-930A-8E0CF4CA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DDCE4B89-C851-5E44-98D5-0806DAF0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BA3DF884-703D-1843-A316-F60F2564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631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27095C-A60C-7241-A413-65E6E4C8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2728A528-66FF-EA4E-93CE-7870805B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BA0AD75-24BE-6840-B64B-D771CF0B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DEA50FC-3F9F-9A40-8569-553627C4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9459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8858095-71A2-B34C-82BD-CC34CB89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A5F22BA2-A4D9-D84A-B8E0-B768E0C8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263E8BF-11CE-C84B-B271-31571740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679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0E4A4A-8856-BB4C-ADE0-78DD8E46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3BA3490-F80E-574B-8777-FEEFA215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E386EDF-E7B4-7E44-9560-380A7CF82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F6CBC4C-3FDA-1D40-92DD-E997EC5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D1DEFF9-D4FE-CE48-8407-66AFE77E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5413A91-9A63-1F4F-B2CE-3F43117A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284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F5B4579-835C-E54E-84FB-FCE80993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C5A6A689-39F6-214D-8A9E-59065C199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4B480BCB-F24F-3745-A3ED-F780E337A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8CD5F96-0C2F-7B49-8CFE-B6A8EA91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A75AEAA-F865-C44B-83A7-48E2CDF8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6D99A67-EE9D-6D4C-928C-DA36E60D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7348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A2F13166-293A-5D4C-B575-D9113B4F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B6806EF-B8CF-484C-A88C-C3644ED4A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88DEE0F-D1B2-D440-B420-995E9509E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5800-A367-9640-A833-0258AF3EF5C2}" type="datetimeFigureOut">
              <a:rPr lang="it-IT" smtClean="0"/>
              <a:pPr/>
              <a:t>09/02/2020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CFF65DC-9F9A-234A-8A37-898DE56E7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D8AED61-2C21-184F-97B9-B50EB46E8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9718-9A39-8C47-9D84-409F5A91D09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650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7ACD0D18-1980-414A-B0F2-8D8E45E5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662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="" xmlns:a16="http://schemas.microsoft.com/office/drawing/2014/main" id="{7B514A10-10F8-334A-98D6-5EDEA258D974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Capitali europee a confronto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="" xmlns:a16="http://schemas.microsoft.com/office/drawing/2014/main" id="{E66C69C1-F507-F34F-9903-B74F09F8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8386671"/>
              </p:ext>
            </p:extLst>
          </p:nvPr>
        </p:nvGraphicFramePr>
        <p:xfrm>
          <a:off x="2557800" y="998807"/>
          <a:ext cx="7056000" cy="18898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6000">
                  <a:extLst>
                    <a:ext uri="{9D8B030D-6E8A-4147-A177-3AD203B41FA5}">
                      <a16:colId xmlns="" xmlns:a16="http://schemas.microsoft.com/office/drawing/2014/main" val="210793696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1861371509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2167828515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1621833878"/>
                    </a:ext>
                  </a:extLst>
                </a:gridCol>
                <a:gridCol w="900000">
                  <a:extLst>
                    <a:ext uri="{9D8B030D-6E8A-4147-A177-3AD203B41FA5}">
                      <a16:colId xmlns="" xmlns:a16="http://schemas.microsoft.com/office/drawing/2014/main" val="477736562"/>
                    </a:ext>
                  </a:extLst>
                </a:gridCol>
              </a:tblGrid>
              <a:tr h="62119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 dirty="0">
                          <a:effectLst/>
                          <a:latin typeface="Clearface Gothic LH 45 Light" pitchFamily="2" charset="0"/>
                        </a:rPr>
                        <a:t> </a:t>
                      </a:r>
                      <a:endParaRPr lang="it-IT" sz="18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65 Medium" pitchFamily="2" charset="0"/>
                        </a:rPr>
                        <a:t>Roma</a:t>
                      </a:r>
                      <a:endParaRPr lang="it-IT" sz="18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65 Medium" pitchFamily="2" charset="0"/>
                        </a:rPr>
                        <a:t>Berlino</a:t>
                      </a:r>
                      <a:endParaRPr lang="it-IT" sz="18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65 Medium" pitchFamily="2" charset="0"/>
                        </a:rPr>
                        <a:t>Parigi</a:t>
                      </a:r>
                      <a:endParaRPr lang="it-IT" sz="18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 dirty="0">
                          <a:effectLst/>
                          <a:latin typeface="Clearface Gothic LH 65 Medium" pitchFamily="2" charset="0"/>
                        </a:rPr>
                        <a:t>Londra</a:t>
                      </a:r>
                      <a:endParaRPr lang="it-IT" sz="1800" b="0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27543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45 Light" pitchFamily="2" charset="0"/>
                        </a:rPr>
                        <a:t>incenerimento con recupero energetico</a:t>
                      </a:r>
                      <a:endParaRPr lang="it-IT" sz="1800" b="0" i="0" noProof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16%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40%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68%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53%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58196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45 Light" pitchFamily="2" charset="0"/>
                        </a:rPr>
                        <a:t>riciclo e compostaggio</a:t>
                      </a:r>
                      <a:endParaRPr lang="it-IT" sz="1800" b="0" i="0" noProof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65 Medium" pitchFamily="2" charset="0"/>
                        </a:rPr>
                        <a:t>43%</a:t>
                      </a:r>
                      <a:endParaRPr lang="it-IT" sz="18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65 Medium" pitchFamily="2" charset="0"/>
                        </a:rPr>
                        <a:t>34%</a:t>
                      </a:r>
                      <a:endParaRPr lang="it-IT" sz="18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>
                          <a:effectLst/>
                          <a:latin typeface="Clearface Gothic LH 65 Medium" pitchFamily="2" charset="0"/>
                        </a:rPr>
                        <a:t>22%</a:t>
                      </a:r>
                      <a:endParaRPr lang="it-IT" sz="18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 dirty="0">
                          <a:effectLst/>
                          <a:latin typeface="Clearface Gothic LH 65 Medium" pitchFamily="2" charset="0"/>
                        </a:rPr>
                        <a:t>30%</a:t>
                      </a:r>
                      <a:endParaRPr lang="it-IT" sz="1800" b="0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386148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0" i="0" noProof="0" dirty="0">
                          <a:effectLst/>
                          <a:latin typeface="Clearface Gothic LH 45 Light" pitchFamily="2" charset="0"/>
                        </a:rPr>
                        <a:t>discarica</a:t>
                      </a:r>
                      <a:endParaRPr lang="it-IT" sz="18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30%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 err="1" smtClean="0">
                          <a:effectLst/>
                          <a:latin typeface="Clearface Gothic LH 65 Medium" pitchFamily="2" charset="0"/>
                        </a:rPr>
                        <a:t>Res</a:t>
                      </a:r>
                      <a:r>
                        <a:rPr lang="it-IT" sz="1800" b="1" i="0" noProof="0" dirty="0" smtClean="0">
                          <a:effectLst/>
                          <a:latin typeface="Clearface Gothic LH 65 Medium" pitchFamily="2" charset="0"/>
                        </a:rPr>
                        <a:t>.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8%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i="0" noProof="0" dirty="0">
                          <a:effectLst/>
                          <a:latin typeface="Clearface Gothic LH 65 Medium" pitchFamily="2" charset="0"/>
                        </a:rPr>
                        <a:t>13%</a:t>
                      </a:r>
                      <a:endParaRPr lang="it-IT" sz="18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64157919"/>
                  </a:ext>
                </a:extLst>
              </a:tr>
            </a:tbl>
          </a:graphicData>
        </a:graphic>
      </p:graphicFrame>
      <p:sp>
        <p:nvSpPr>
          <p:cNvPr id="7" name="Segnaposto contenuto 2">
            <a:extLst>
              <a:ext uri="{FF2B5EF4-FFF2-40B4-BE49-F238E27FC236}">
                <a16:creationId xmlns="" xmlns:a16="http://schemas.microsoft.com/office/drawing/2014/main" id="{9770EF43-0DCE-0840-8F9E-1FF9BAB0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2888640"/>
            <a:ext cx="10800000" cy="3346953"/>
          </a:xfrm>
        </p:spPr>
        <p:txBody>
          <a:bodyPr>
            <a:noAutofit/>
          </a:bodyPr>
          <a:lstStyle/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 Costo medio annuo della Tari per i cittadini: </a:t>
            </a:r>
            <a:r>
              <a:rPr lang="it-IT" sz="2400" b="1" dirty="0">
                <a:latin typeface="Clearface Gothic LH 65 Medium" pitchFamily="2" charset="0"/>
              </a:rPr>
              <a:t>Roma 274 </a:t>
            </a:r>
            <a:r>
              <a:rPr lang="it-IT" sz="2400" b="1" dirty="0" smtClean="0">
                <a:latin typeface="Clearface Gothic LH 45 Light" pitchFamily="2" charset="0"/>
              </a:rPr>
              <a:t>euro</a:t>
            </a:r>
            <a:r>
              <a:rPr lang="it-IT" sz="2400" dirty="0" smtClean="0">
                <a:latin typeface="Clearface Gothic LH 45 Light" pitchFamily="2" charset="0"/>
              </a:rPr>
              <a:t>; </a:t>
            </a:r>
            <a:r>
              <a:rPr lang="it-IT" sz="2400" b="1" dirty="0">
                <a:latin typeface="Clearface Gothic LH 65 Medium" pitchFamily="2" charset="0"/>
              </a:rPr>
              <a:t>Milano 213 </a:t>
            </a:r>
            <a:r>
              <a:rPr lang="it-IT" sz="2400" b="1" dirty="0" smtClean="0">
                <a:latin typeface="Clearface Gothic LH 45 Light" pitchFamily="2" charset="0"/>
              </a:rPr>
              <a:t>euro.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dirty="0" smtClean="0">
                <a:latin typeface="Clearface Gothic LH 65 Medium" pitchFamily="2" charset="0"/>
              </a:rPr>
              <a:t>Roma</a:t>
            </a:r>
            <a:r>
              <a:rPr lang="it-IT" sz="2400" b="1" dirty="0">
                <a:latin typeface="Clearface Gothic LH 45 Light" pitchFamily="2" charset="0"/>
              </a:rPr>
              <a:t>, sul proprio territorio, </a:t>
            </a:r>
            <a:r>
              <a:rPr lang="it-IT" sz="2400" b="1" dirty="0">
                <a:latin typeface="Clearface Gothic LH 65 Medium" pitchFamily="2" charset="0"/>
              </a:rPr>
              <a:t>non ha una discarica né un termovalorizzatore attivo</a:t>
            </a:r>
            <a:r>
              <a:rPr lang="it-IT" sz="2400" dirty="0">
                <a:latin typeface="Clearface Gothic LH 45 Light" pitchFamily="2" charset="0"/>
              </a:rPr>
              <a:t>. 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kern="0" dirty="0">
                <a:latin typeface="Clearface Gothic LH 45 Light" pitchFamily="2" charset="0"/>
              </a:rPr>
              <a:t> I </a:t>
            </a:r>
            <a:r>
              <a:rPr lang="it-IT" sz="2400" b="1" kern="0" dirty="0">
                <a:latin typeface="Clearface Gothic LH 65 Medium" pitchFamily="2" charset="0"/>
              </a:rPr>
              <a:t>costi</a:t>
            </a:r>
            <a:r>
              <a:rPr lang="it-IT" sz="2400" b="1" kern="0" dirty="0">
                <a:latin typeface="Clearface Gothic LH 45 Light" pitchFamily="2" charset="0"/>
              </a:rPr>
              <a:t> di trattamento e smaltimento dei rifiuti sono </a:t>
            </a:r>
            <a:r>
              <a:rPr lang="it-IT" sz="2400" b="1" kern="0" dirty="0">
                <a:latin typeface="Clearface Gothic LH 65 Medium" pitchFamily="2" charset="0"/>
              </a:rPr>
              <a:t>più che raddoppiati</a:t>
            </a:r>
            <a:r>
              <a:rPr lang="it-IT" sz="2400" kern="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 </a:t>
            </a:r>
            <a:r>
              <a:rPr lang="it-IT" sz="2400" b="1" dirty="0">
                <a:latin typeface="Clearface Gothic LH 45 Light" pitchFamily="2" charset="0"/>
              </a:rPr>
              <a:t>L'80% dei rifiuti organici prende la strada del Veneto e del Friuli</a:t>
            </a:r>
            <a:r>
              <a:rPr lang="it-IT" sz="2400" dirty="0">
                <a:latin typeface="Clearface Gothic LH 45 Light" pitchFamily="2" charset="0"/>
              </a:rPr>
              <a:t>. Costo </a:t>
            </a:r>
            <a:r>
              <a:rPr lang="it-IT" sz="2400" b="1" dirty="0">
                <a:latin typeface="Clearface Gothic LH 65 Medium" pitchFamily="2" charset="0"/>
              </a:rPr>
              <a:t>21 milioni </a:t>
            </a:r>
            <a:r>
              <a:rPr lang="it-IT" sz="2400" dirty="0">
                <a:latin typeface="Clearface Gothic LH 45 Light" pitchFamily="2" charset="0"/>
              </a:rPr>
              <a:t>di euro, con i TIR che consumano </a:t>
            </a:r>
            <a:r>
              <a:rPr lang="it-IT" sz="2400" dirty="0">
                <a:latin typeface="Clearface Gothic LH 65 Medium" pitchFamily="2" charset="0"/>
              </a:rPr>
              <a:t>3 milioni e mezzo di litri di gasolio </a:t>
            </a:r>
            <a:r>
              <a:rPr lang="it-IT" sz="2400" dirty="0">
                <a:latin typeface="Clearface Gothic LH 45 Light" pitchFamily="2" charset="0"/>
              </a:rPr>
              <a:t>e percorrono </a:t>
            </a:r>
            <a:r>
              <a:rPr lang="it-IT" sz="2400" dirty="0">
                <a:latin typeface="Clearface Gothic LH 65 Medium" pitchFamily="2" charset="0"/>
              </a:rPr>
              <a:t>10 milioni e mezzo di km</a:t>
            </a:r>
            <a:r>
              <a:rPr lang="it-IT" sz="2400" dirty="0">
                <a:latin typeface="Clearface Gothic LH 45 Light" pitchFamily="2" charset="0"/>
              </a:rPr>
              <a:t>, con una produzione di </a:t>
            </a:r>
            <a:r>
              <a:rPr lang="it-IT" sz="2400" dirty="0">
                <a:latin typeface="Clearface Gothic LH 65 Medium" pitchFamily="2" charset="0"/>
              </a:rPr>
              <a:t>1 milione e 750 mila kg </a:t>
            </a:r>
            <a:r>
              <a:rPr lang="it-IT" sz="2400" dirty="0">
                <a:latin typeface="Clearface Gothic LH 45 Light" pitchFamily="2" charset="0"/>
              </a:rPr>
              <a:t>di anidride carbonica. </a:t>
            </a:r>
          </a:p>
        </p:txBody>
      </p:sp>
    </p:spTree>
    <p:extLst>
      <p:ext uri="{BB962C8B-B14F-4D97-AF65-F5344CB8AC3E}">
        <p14:creationId xmlns="" xmlns:p14="http://schemas.microsoft.com/office/powerpoint/2010/main" val="207571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4B43798-F7F8-3E44-B157-6F4872F6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041009"/>
            <a:ext cx="10800000" cy="5418000"/>
          </a:xfrm>
        </p:spPr>
        <p:txBody>
          <a:bodyPr>
            <a:normAutofit fontScale="92500" lnSpcReduction="20000"/>
          </a:bodyPr>
          <a:lstStyle/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dirty="0" smtClean="0">
                <a:latin typeface="Clearface Gothic LH 45 Light" pitchFamily="2" charset="0"/>
              </a:rPr>
              <a:t>N</a:t>
            </a:r>
            <a:r>
              <a:rPr lang="x-none" sz="2400" b="1" smtClean="0">
                <a:latin typeface="Clearface Gothic LH 45 Light" pitchFamily="2" charset="0"/>
              </a:rPr>
              <a:t>on </a:t>
            </a:r>
            <a:r>
              <a:rPr lang="x-none" sz="2400" b="1">
                <a:latin typeface="Clearface Gothic LH 45 Light" pitchFamily="2" charset="0"/>
              </a:rPr>
              <a:t>vuole il termovalorizzatore</a:t>
            </a:r>
            <a:r>
              <a:rPr lang="x-none" sz="2400">
                <a:latin typeface="Clearface Gothic LH 45 Light" pitchFamily="2" charset="0"/>
              </a:rPr>
              <a:t>, </a:t>
            </a:r>
            <a:r>
              <a:rPr lang="x-none" sz="2400" b="1">
                <a:latin typeface="Clearface Gothic LH 45 Light" pitchFamily="2" charset="0"/>
              </a:rPr>
              <a:t>sicchè </a:t>
            </a:r>
            <a:r>
              <a:rPr lang="x-none" sz="2400" b="1">
                <a:latin typeface="Clearface Gothic LH 65 Medium" pitchFamily="2" charset="0"/>
              </a:rPr>
              <a:t>i rifiuti sono portati in altre regioni </a:t>
            </a:r>
            <a:r>
              <a:rPr lang="it-IT" sz="2400" b="1" dirty="0">
                <a:latin typeface="Clearface Gothic LH 65 Medium" pitchFamily="2" charset="0"/>
              </a:rPr>
              <a:t>o</a:t>
            </a:r>
            <a:r>
              <a:rPr lang="x-none" sz="2400" b="1">
                <a:latin typeface="Clearface Gothic LH 65 Medium" pitchFamily="2" charset="0"/>
              </a:rPr>
              <a:t> </a:t>
            </a:r>
            <a:r>
              <a:rPr lang="x-none" sz="2400" b="1" smtClean="0">
                <a:latin typeface="Clearface Gothic LH 65 Medium" pitchFamily="2" charset="0"/>
              </a:rPr>
              <a:t>all'estero</a:t>
            </a:r>
            <a:r>
              <a:rPr lang="en-GB" sz="2400" b="1" dirty="0" smtClean="0">
                <a:latin typeface="Clearface Gothic LH 45 Light" pitchFamily="2" charset="0"/>
              </a:rPr>
              <a:t>, </a:t>
            </a:r>
            <a:r>
              <a:rPr lang="it-IT" sz="2400" b="1" dirty="0">
                <a:latin typeface="Clearface Gothic LH 45 Light" pitchFamily="2" charset="0"/>
              </a:rPr>
              <a:t>dove si utilizzano i termovalorizzatori con recupero energetico</a:t>
            </a:r>
            <a:r>
              <a:rPr lang="it-IT" sz="240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dirty="0">
                <a:latin typeface="Clearface Gothic LH 45 Light" pitchFamily="2" charset="0"/>
              </a:rPr>
              <a:t>F</a:t>
            </a:r>
            <a:r>
              <a:rPr lang="it-IT" sz="2400" b="1" dirty="0" smtClean="0">
                <a:latin typeface="Clearface Gothic LH 45 Light" pitchFamily="2" charset="0"/>
              </a:rPr>
              <a:t>a </a:t>
            </a:r>
            <a:r>
              <a:rPr lang="it-IT" sz="2400" b="1" dirty="0">
                <a:latin typeface="Clearface Gothic LH 45 Light" pitchFamily="2" charset="0"/>
              </a:rPr>
              <a:t>guadagnare due volte il gestore dell'impianto: una al conferimento dei rifiuti e una altra per la vendita dell'energia</a:t>
            </a:r>
            <a:r>
              <a:rPr lang="it-IT" sz="240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C</a:t>
            </a:r>
            <a:r>
              <a:rPr lang="it-IT" sz="2400" dirty="0" smtClean="0">
                <a:latin typeface="Clearface Gothic LH 45 Light" pitchFamily="2" charset="0"/>
              </a:rPr>
              <a:t>ita </a:t>
            </a:r>
            <a:r>
              <a:rPr lang="it-IT" sz="2400" dirty="0">
                <a:latin typeface="Clearface Gothic LH 45 Light" pitchFamily="2" charset="0"/>
              </a:rPr>
              <a:t>come esempio virtuoso il comune di </a:t>
            </a:r>
            <a:r>
              <a:rPr lang="it-IT" sz="2400" dirty="0">
                <a:latin typeface="Clearface Gothic LH 65 Medium" pitchFamily="2" charset="0"/>
              </a:rPr>
              <a:t>Treviso</a:t>
            </a:r>
            <a:r>
              <a:rPr lang="it-IT" sz="2400" dirty="0">
                <a:latin typeface="Clearface Gothic LH 45 Light" pitchFamily="2" charset="0"/>
              </a:rPr>
              <a:t>, ma dimentica che Treviso incenerisce 12 mila tonnellate dei propri rifiuti a Padova. </a:t>
            </a:r>
            <a:endParaRPr lang="it-IT" sz="2400" dirty="0" smtClean="0">
              <a:latin typeface="Clearface Gothic LH 45 Light" pitchFamily="2" charset="0"/>
            </a:endParaRP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dirty="0" smtClean="0">
                <a:latin typeface="Verdana" pitchFamily="34" charset="0"/>
                <a:ea typeface="Verdana" pitchFamily="34" charset="0"/>
              </a:rPr>
              <a:t>Ha indicato un sito per la discarica di servizio di residui, che è l'elemento finale del trattamento dei rifiuti,  ma rimane contraria ad altri impianti, necessari se si vuole rendere Roma autosufficiente per chiudere il ciclo dei rifiuti.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 err="1" smtClean="0">
                <a:latin typeface="Clearface Gothic LH 65 Medium" pitchFamily="2" charset="0"/>
              </a:rPr>
              <a:t>RomaVersoRifiutiZero</a:t>
            </a:r>
            <a:r>
              <a:rPr lang="it-IT" sz="2400" dirty="0" smtClean="0">
                <a:latin typeface="Clearface Gothic LH 45 Light" pitchFamily="2" charset="0"/>
              </a:rPr>
              <a:t>, era lo slogan della candidata Raggi nel maggio 2016, un mese prima delle elezioni.</a:t>
            </a:r>
            <a:endParaRPr lang="it-IT" sz="2400" dirty="0" smtClean="0">
              <a:latin typeface="Verdana" pitchFamily="34" charset="0"/>
              <a:ea typeface="Verdana" pitchFamily="34" charset="0"/>
            </a:endParaRP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dirty="0" smtClean="0">
                <a:latin typeface="Clearface Gothic LH 65 Medium" pitchFamily="2" charset="0"/>
              </a:rPr>
              <a:t>Il </a:t>
            </a:r>
            <a:r>
              <a:rPr lang="it-IT" sz="2400" b="1" dirty="0">
                <a:latin typeface="Clearface Gothic LH 65 Medium" pitchFamily="2" charset="0"/>
              </a:rPr>
              <a:t>risultato, dopo 3 anni e mezzo di amministrazione </a:t>
            </a:r>
            <a:r>
              <a:rPr lang="it-IT" sz="2400" b="1" dirty="0" err="1">
                <a:latin typeface="Clearface Gothic LH 65 Medium" pitchFamily="2" charset="0"/>
              </a:rPr>
              <a:t>pentastellata</a:t>
            </a:r>
            <a:r>
              <a:rPr lang="it-IT" sz="2400" b="1" dirty="0">
                <a:latin typeface="Clearface Gothic LH 65 Medium" pitchFamily="2" charset="0"/>
              </a:rPr>
              <a:t>, sono i rifiuti per strada,  in giro per l'Italia o all'estero. 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4F99B127-844B-AF42-91D3-C1B53A3EBF37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600" dirty="0">
                <a:latin typeface="Clearface Gothic LH 65 Medium" pitchFamily="2" charset="0"/>
              </a:rPr>
              <a:t>La </a:t>
            </a:r>
            <a:r>
              <a:rPr lang="it-IT" sz="3600" dirty="0" smtClean="0">
                <a:latin typeface="Clearface Gothic LH 65 Medium" pitchFamily="2" charset="0"/>
              </a:rPr>
              <a:t>sindaca </a:t>
            </a:r>
            <a:r>
              <a:rPr lang="it-IT" sz="3600" dirty="0">
                <a:latin typeface="Clearface Gothic LH 65 Medium" pitchFamily="2" charset="0"/>
              </a:rPr>
              <a:t>Raggi</a:t>
            </a:r>
          </a:p>
        </p:txBody>
      </p:sp>
    </p:spTree>
    <p:extLst>
      <p:ext uri="{BB962C8B-B14F-4D97-AF65-F5344CB8AC3E}">
        <p14:creationId xmlns="" xmlns:p14="http://schemas.microsoft.com/office/powerpoint/2010/main" val="207636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sterni, edificio, cibo, tavolo&#10;&#10;Descrizione generata automaticamente">
            <a:extLst>
              <a:ext uri="{FF2B5EF4-FFF2-40B4-BE49-F238E27FC236}">
                <a16:creationId xmlns="" xmlns:a16="http://schemas.microsoft.com/office/drawing/2014/main" id="{641F4646-3ECD-8641-97C1-536573C9D86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2288500" cy="11144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98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AA2DF22-F3CD-9C4B-91BA-8B77FFF44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4900" lvl="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1800" dirty="0" err="1">
                <a:latin typeface="Clearface Gothic LH 45 Light" pitchFamily="2" charset="0"/>
              </a:rPr>
              <a:t>Ispra</a:t>
            </a:r>
            <a:endParaRPr lang="it-IT" sz="1800" dirty="0">
              <a:latin typeface="Clearface Gothic LH 45 Light" pitchFamily="2" charset="0"/>
            </a:endParaRPr>
          </a:p>
          <a:p>
            <a:pPr marL="774900" lvl="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1800" dirty="0">
                <a:latin typeface="Clearface Gothic LH 45 Light" pitchFamily="2" charset="0"/>
              </a:rPr>
              <a:t>Eurostat</a:t>
            </a:r>
            <a:endParaRPr lang="it-IT" sz="1800" dirty="0">
              <a:latin typeface="Clearface Gothic LH 45 Light" pitchFamily="2" charset="0"/>
            </a:endParaRPr>
          </a:p>
          <a:p>
            <a:pPr marL="774900" lvl="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1800" dirty="0" err="1">
                <a:latin typeface="Clearface Gothic LH 45 Light" pitchFamily="2" charset="0"/>
              </a:rPr>
              <a:t>AtiaIswa</a:t>
            </a:r>
            <a:r>
              <a:rPr lang="en-GB" sz="1800" dirty="0">
                <a:latin typeface="Clearface Gothic LH 45 Light" pitchFamily="2" charset="0"/>
              </a:rPr>
              <a:t> (</a:t>
            </a:r>
            <a:r>
              <a:rPr lang="en-GB" sz="1800" dirty="0" err="1">
                <a:latin typeface="Clearface Gothic LH 45 Light" pitchFamily="2" charset="0"/>
              </a:rPr>
              <a:t>Associazione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Tecnici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Italiani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Ambientali</a:t>
            </a:r>
            <a:r>
              <a:rPr lang="en-GB" sz="1800" dirty="0">
                <a:latin typeface="Clearface Gothic LH 45 Light" pitchFamily="2" charset="0"/>
              </a:rPr>
              <a:t>- International Solid Waste Association)</a:t>
            </a:r>
            <a:endParaRPr lang="it-IT" sz="1800" dirty="0">
              <a:latin typeface="Clearface Gothic LH 45 Light" pitchFamily="2" charset="0"/>
            </a:endParaRPr>
          </a:p>
          <a:p>
            <a:pPr marL="774900" lvl="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1800" dirty="0">
                <a:latin typeface="Clearface Gothic LH 45 Light" pitchFamily="2" charset="0"/>
              </a:rPr>
              <a:t>CEWEP (</a:t>
            </a:r>
            <a:r>
              <a:rPr lang="en-GB" sz="1800" dirty="0" err="1">
                <a:latin typeface="Clearface Gothic LH 45 Light" pitchFamily="2" charset="0"/>
              </a:rPr>
              <a:t>Associazione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europea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degli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operatori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degli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impianti</a:t>
            </a:r>
            <a:r>
              <a:rPr lang="en-GB" sz="1800" dirty="0">
                <a:latin typeface="Clearface Gothic LH 45 Light" pitchFamily="2" charset="0"/>
              </a:rPr>
              <a:t> di </a:t>
            </a:r>
            <a:r>
              <a:rPr lang="en-GB" sz="1800" dirty="0" err="1">
                <a:latin typeface="Clearface Gothic LH 45 Light" pitchFamily="2" charset="0"/>
              </a:rPr>
              <a:t>incenerimento</a:t>
            </a:r>
            <a:r>
              <a:rPr lang="en-GB" sz="1800" dirty="0">
                <a:latin typeface="Clearface Gothic LH 45 Light" pitchFamily="2" charset="0"/>
              </a:rPr>
              <a:t> con </a:t>
            </a:r>
            <a:r>
              <a:rPr lang="en-GB" sz="1800" dirty="0" err="1">
                <a:latin typeface="Clearface Gothic LH 45 Light" pitchFamily="2" charset="0"/>
              </a:rPr>
              <a:t>recupero</a:t>
            </a:r>
            <a:r>
              <a:rPr lang="en-GB" sz="1800" dirty="0">
                <a:latin typeface="Clearface Gothic LH 45 Light" pitchFamily="2" charset="0"/>
              </a:rPr>
              <a:t> </a:t>
            </a:r>
            <a:r>
              <a:rPr lang="en-GB" sz="1800" dirty="0" err="1">
                <a:latin typeface="Clearface Gothic LH 45 Light" pitchFamily="2" charset="0"/>
              </a:rPr>
              <a:t>energetico</a:t>
            </a:r>
            <a:r>
              <a:rPr lang="en-GB" sz="1800" dirty="0">
                <a:latin typeface="Clearface Gothic LH 45 Light" pitchFamily="2" charset="0"/>
              </a:rPr>
              <a:t>) </a:t>
            </a:r>
            <a:endParaRPr lang="it-IT" sz="1800" dirty="0">
              <a:latin typeface="Clearface Gothic LH 45 Light" pitchFamily="2" charset="0"/>
            </a:endParaRPr>
          </a:p>
          <a:p>
            <a:pPr marL="774900" lvl="0" indent="-3429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GB" sz="1800" dirty="0">
                <a:latin typeface="Clearface Gothic LH 45 Light" pitchFamily="2" charset="0"/>
              </a:rPr>
              <a:t>Ref </a:t>
            </a:r>
            <a:r>
              <a:rPr lang="en-GB" sz="1800" dirty="0" err="1">
                <a:latin typeface="Clearface Gothic LH 45 Light" pitchFamily="2" charset="0"/>
              </a:rPr>
              <a:t>Ricerche</a:t>
            </a:r>
            <a:endParaRPr lang="it-IT" sz="1800" dirty="0">
              <a:latin typeface="Clearface Gothic LH 45 Light" pitchFamily="2" charset="0"/>
            </a:endParaRP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635C6C9E-ADA8-1040-8BFD-F46A2A33800E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it-IT" sz="14400" b="1" dirty="0">
                <a:latin typeface="Clearface Gothic LH 75" pitchFamily="2" charset="0"/>
              </a:rPr>
              <a:t>Fonti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93227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esterni, erba, edificio, campo&#10;&#10;Descrizione generata automaticamente">
            <a:extLst>
              <a:ext uri="{FF2B5EF4-FFF2-40B4-BE49-F238E27FC236}">
                <a16:creationId xmlns="" xmlns:a16="http://schemas.microsoft.com/office/drawing/2014/main" id="{3239D53C-9CDA-7447-9F1A-1B776CCFC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9921" r="-1" b="-1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3ACD83A-F1EE-5A44-9756-D175C3F6A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847" y="3334470"/>
            <a:ext cx="6095695" cy="1482829"/>
          </a:xfrm>
        </p:spPr>
        <p:txBody>
          <a:bodyPr anchor="t">
            <a:noAutofit/>
          </a:bodyPr>
          <a:lstStyle/>
          <a:p>
            <a:r>
              <a:rPr lang="en-GB" sz="3600" b="1" kern="100" spc="-100" dirty="0">
                <a:latin typeface="Clearface Gothic LH 75" pitchFamily="2" charset="0"/>
              </a:rPr>
              <a:t>TERMOVALORIZZAZIONE</a:t>
            </a:r>
            <a:r>
              <a:rPr lang="en-GB" sz="4600" b="1" kern="100" spc="-100" dirty="0">
                <a:latin typeface="Clearface Gothic LH 55 Roman" pitchFamily="2" charset="0"/>
              </a:rPr>
              <a:t/>
            </a:r>
            <a:br>
              <a:rPr lang="en-GB" sz="4600" b="1" kern="100" spc="-100" dirty="0">
                <a:latin typeface="Clearface Gothic LH 55 Roman" pitchFamily="2" charset="0"/>
              </a:rPr>
            </a:br>
            <a:r>
              <a:rPr lang="en-GB" sz="3600" spc="-100" dirty="0"/>
              <a:t>in Europa, in Italia e a Roma</a:t>
            </a:r>
            <a:endParaRPr lang="it-IT" sz="4600" kern="100" spc="-100" dirty="0">
              <a:solidFill>
                <a:srgbClr val="0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A29EED2-97BD-2847-8315-39437348B4DB}"/>
              </a:ext>
            </a:extLst>
          </p:cNvPr>
          <p:cNvSpPr txBox="1"/>
          <p:nvPr/>
        </p:nvSpPr>
        <p:spPr>
          <a:xfrm>
            <a:off x="7495556" y="2578732"/>
            <a:ext cx="306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learface Gothic LH 45 Light" pitchFamily="2" charset="0"/>
              </a:rPr>
              <a:t>Primo </a:t>
            </a:r>
            <a:r>
              <a:rPr lang="it-IT" sz="2000" dirty="0" err="1">
                <a:latin typeface="Clearface Gothic LH 45 Light" pitchFamily="2" charset="0"/>
              </a:rPr>
              <a:t>Mastrantoni</a:t>
            </a:r>
            <a:endParaRPr lang="it-IT" sz="2000" dirty="0">
              <a:latin typeface="Clearface Gothic LH 45 Light" pitchFamily="2" charset="0"/>
            </a:endParaRPr>
          </a:p>
        </p:txBody>
      </p:sp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="" xmlns:a16="http://schemas.microsoft.com/office/drawing/2014/main" id="{C23C9BA8-339F-0744-9FDA-65AC6072B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352" y="258557"/>
            <a:ext cx="1035212" cy="10352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33DF3D1-F579-C24E-877C-02192CC8B332}"/>
              </a:ext>
            </a:extLst>
          </p:cNvPr>
          <p:cNvSpPr txBox="1"/>
          <p:nvPr/>
        </p:nvSpPr>
        <p:spPr>
          <a:xfrm>
            <a:off x="6899564" y="465513"/>
            <a:ext cx="33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Futura Book" pitchFamily="2" charset="0"/>
              </a:rPr>
              <a:t>associazione per i diritti </a:t>
            </a:r>
          </a:p>
          <a:p>
            <a:r>
              <a:rPr lang="it-IT" sz="1600" dirty="0">
                <a:latin typeface="Futura Book" pitchFamily="2" charset="0"/>
              </a:rPr>
              <a:t>degli utenti </a:t>
            </a:r>
            <a:r>
              <a:rPr lang="it-IT" sz="1600" dirty="0" smtClean="0">
                <a:latin typeface="Futura Book" pitchFamily="2" charset="0"/>
              </a:rPr>
              <a:t>e </a:t>
            </a:r>
            <a:r>
              <a:rPr lang="it-IT" sz="1600" dirty="0">
                <a:latin typeface="Futura Book" pitchFamily="2" charset="0"/>
              </a:rPr>
              <a:t>consumatori</a:t>
            </a:r>
          </a:p>
        </p:txBody>
      </p:sp>
    </p:spTree>
    <p:extLst>
      <p:ext uri="{BB962C8B-B14F-4D97-AF65-F5344CB8AC3E}">
        <p14:creationId xmlns="" xmlns:p14="http://schemas.microsoft.com/office/powerpoint/2010/main" val="8307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97ECF1-F01D-994C-85A5-661BC199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360000"/>
            <a:ext cx="10800000" cy="360000"/>
          </a:xfrm>
        </p:spPr>
        <p:txBody>
          <a:bodyPr lIns="72000" tIns="72000" rIns="72000" bIns="72000">
            <a:noAutofit/>
          </a:bodyPr>
          <a:lstStyle/>
          <a:p>
            <a:pPr algn="ctr"/>
            <a:r>
              <a:rPr lang="en-GB" sz="3600" dirty="0">
                <a:latin typeface="Clearface Gothic LH 65 Medium" pitchFamily="2" charset="0"/>
              </a:rPr>
              <a:t>Europa</a:t>
            </a:r>
            <a:endParaRPr lang="it-IT" sz="3600" dirty="0">
              <a:latin typeface="Clearface Gothic LH 65 Medium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506D065-95A3-E345-9CEE-B703C8141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00" y="3320140"/>
            <a:ext cx="10800000" cy="3713705"/>
          </a:xfrm>
        </p:spPr>
        <p:txBody>
          <a:bodyPr>
            <a:noAutofit/>
          </a:bodyPr>
          <a:lstStyle/>
          <a:p>
            <a:pPr marL="144000" indent="-144000">
              <a:lnSpc>
                <a:spcPct val="110000"/>
              </a:lnSpc>
              <a:spcBef>
                <a:spcPts val="1200"/>
              </a:spcBef>
            </a:pPr>
            <a:r>
              <a:rPr lang="it-IT" sz="2400" dirty="0">
                <a:latin typeface="Clearface Gothic LH 45 Light" pitchFamily="2" charset="0"/>
              </a:rPr>
              <a:t> </a:t>
            </a:r>
            <a:r>
              <a:rPr lang="it-IT" sz="2400" b="1" dirty="0">
                <a:latin typeface="Clearface Gothic LH 45 Light" pitchFamily="2" charset="0"/>
              </a:rPr>
              <a:t>L'</a:t>
            </a:r>
            <a:r>
              <a:rPr lang="it-IT" sz="2400" b="1" dirty="0">
                <a:latin typeface="Clearface Gothic LH 65 Medium" pitchFamily="2" charset="0"/>
              </a:rPr>
              <a:t>80%</a:t>
            </a:r>
            <a:r>
              <a:rPr lang="it-IT" sz="2400" b="1" dirty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45 Light" pitchFamily="2" charset="0"/>
              </a:rPr>
              <a:t>dei </a:t>
            </a:r>
            <a:r>
              <a:rPr lang="it-IT" sz="2400" kern="0" dirty="0">
                <a:latin typeface="Clearface Gothic LH 45 Light" pitchFamily="2" charset="0"/>
              </a:rPr>
              <a:t>termovalorizzatori in Europa dista </a:t>
            </a:r>
            <a:r>
              <a:rPr lang="it-IT" sz="2400" b="1" kern="0" dirty="0">
                <a:latin typeface="Clearface Gothic LH 45 Light" pitchFamily="2" charset="0"/>
              </a:rPr>
              <a:t>meno di </a:t>
            </a:r>
            <a:r>
              <a:rPr lang="it-IT" sz="2400" b="1" kern="0" dirty="0">
                <a:latin typeface="Clearface Gothic LH 65 Medium" pitchFamily="2" charset="0"/>
              </a:rPr>
              <a:t>5 km </a:t>
            </a:r>
            <a:r>
              <a:rPr lang="it-IT" sz="2400" b="1" kern="0" dirty="0">
                <a:latin typeface="Clearface Gothic LH 45 Light" pitchFamily="2" charset="0"/>
              </a:rPr>
              <a:t>dal centro</a:t>
            </a:r>
            <a:r>
              <a:rPr lang="it-IT" sz="2400" kern="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200"/>
              </a:spcBef>
            </a:pPr>
            <a:r>
              <a:rPr lang="it-IT" sz="2400" kern="0" dirty="0">
                <a:latin typeface="Clearface Gothic LH 45 Light" pitchFamily="2" charset="0"/>
              </a:rPr>
              <a:t> A </a:t>
            </a:r>
            <a:r>
              <a:rPr lang="it-IT" sz="2400" b="1" kern="0" dirty="0">
                <a:latin typeface="Clearface Gothic LH 65 Medium" pitchFamily="2" charset="0"/>
              </a:rPr>
              <a:t>Vienna</a:t>
            </a:r>
            <a:r>
              <a:rPr lang="it-IT" sz="2400" kern="0" dirty="0">
                <a:latin typeface="Clearface Gothic LH 45 Light" pitchFamily="2" charset="0"/>
              </a:rPr>
              <a:t> uno dei quattro termovalorizzatori dista </a:t>
            </a:r>
            <a:r>
              <a:rPr lang="it-IT" sz="2400" b="1" kern="0" dirty="0">
                <a:latin typeface="Clearface Gothic LH 65 Medium" pitchFamily="2" charset="0"/>
              </a:rPr>
              <a:t>0,5 km </a:t>
            </a:r>
            <a:r>
              <a:rPr lang="it-IT" sz="2400" b="1" kern="0" dirty="0">
                <a:latin typeface="Clearface Gothic LH 45 Light" pitchFamily="2" charset="0"/>
              </a:rPr>
              <a:t>dal centro</a:t>
            </a:r>
            <a:r>
              <a:rPr lang="it-IT" sz="2400" kern="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200"/>
              </a:spcBef>
            </a:pPr>
            <a:r>
              <a:rPr lang="it-IT" sz="2400" kern="0" dirty="0">
                <a:latin typeface="Clearface Gothic LH 45 Light" pitchFamily="2" charset="0"/>
              </a:rPr>
              <a:t> Nel 2016 nell’</a:t>
            </a:r>
            <a:r>
              <a:rPr lang="it-IT" sz="2400" kern="0" dirty="0">
                <a:latin typeface="Clearface Gothic LH 65 Medium" pitchFamily="2" charset="0"/>
              </a:rPr>
              <a:t>Unione Europea</a:t>
            </a:r>
            <a:r>
              <a:rPr lang="it-IT" sz="2400" b="1" kern="0" dirty="0">
                <a:latin typeface="Clearface Gothic LH 45 Light" pitchFamily="2" charset="0"/>
              </a:rPr>
              <a:t> </a:t>
            </a:r>
            <a:r>
              <a:rPr lang="it-IT" sz="2400" kern="0" dirty="0">
                <a:latin typeface="Clearface Gothic LH 45 Light" pitchFamily="2" charset="0"/>
              </a:rPr>
              <a:t>sono state prodotte </a:t>
            </a:r>
            <a:r>
              <a:rPr lang="it-IT" sz="2400" kern="0" dirty="0">
                <a:latin typeface="Clearface Gothic LH 65 Medium" pitchFamily="2" charset="0"/>
              </a:rPr>
              <a:t>5 tonnellate</a:t>
            </a:r>
            <a:r>
              <a:rPr lang="it-IT" sz="2400" b="1" kern="0" dirty="0">
                <a:latin typeface="Clearface Gothic LH 45 Light" pitchFamily="2" charset="0"/>
              </a:rPr>
              <a:t> </a:t>
            </a:r>
            <a:r>
              <a:rPr lang="it-IT" sz="2400" kern="0" dirty="0">
                <a:latin typeface="Clearface Gothic LH 45 Light" pitchFamily="2" charset="0"/>
              </a:rPr>
              <a:t>di rifiuti per abitante.</a:t>
            </a:r>
          </a:p>
          <a:p>
            <a:pPr marL="144000" indent="-144000">
              <a:lnSpc>
                <a:spcPct val="100000"/>
              </a:lnSpc>
              <a:spcBef>
                <a:spcPts val="1200"/>
              </a:spcBef>
            </a:pPr>
            <a:r>
              <a:rPr lang="it-IT" sz="2400" kern="0" dirty="0">
                <a:latin typeface="Clearface Gothic LH 45 Light" pitchFamily="2" charset="0"/>
              </a:rPr>
              <a:t> </a:t>
            </a:r>
            <a:r>
              <a:rPr lang="it-IT" sz="2400" b="1" kern="0" dirty="0">
                <a:latin typeface="Clearface Gothic LH 65 Medium" pitchFamily="2" charset="0"/>
              </a:rPr>
              <a:t>Lo smaltimento in discarica è quasi inesistente </a:t>
            </a:r>
            <a:r>
              <a:rPr lang="it-IT" sz="2400" kern="0" dirty="0">
                <a:latin typeface="Clearface Gothic LH 65 Medium" pitchFamily="2" charset="0"/>
              </a:rPr>
              <a:t>nei paesi del Nord-Ovest dell’Europa </a:t>
            </a:r>
            <a:r>
              <a:rPr lang="it-IT" sz="2400" kern="0" dirty="0">
                <a:latin typeface="Clearface Gothic LH 45 Light" pitchFamily="2" charset="0"/>
              </a:rPr>
              <a:t>(Belgio, Paesi Bassi, Svezia, Danimarca, Germania, Austria, Finlandia), che gestiscono i rifiuti urbani soprattutto attraverso </a:t>
            </a:r>
            <a:r>
              <a:rPr lang="it-IT" sz="2400" b="1" kern="0" dirty="0">
                <a:latin typeface="Clearface Gothic LH 45 Light" pitchFamily="2" charset="0"/>
              </a:rPr>
              <a:t>l’utilizzo di inceneritori e metodi di riciclo.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="" xmlns:a16="http://schemas.microsoft.com/office/drawing/2014/main" id="{B7C00E75-86F6-8447-952B-88155C7A9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2230410"/>
              </p:ext>
            </p:extLst>
          </p:nvPr>
        </p:nvGraphicFramePr>
        <p:xfrm>
          <a:off x="1047404" y="801859"/>
          <a:ext cx="9664970" cy="1305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3654">
                  <a:extLst>
                    <a:ext uri="{9D8B030D-6E8A-4147-A177-3AD203B41FA5}">
                      <a16:colId xmlns="" xmlns:a16="http://schemas.microsoft.com/office/drawing/2014/main" val="636059"/>
                    </a:ext>
                  </a:extLst>
                </a:gridCol>
                <a:gridCol w="1275329">
                  <a:extLst>
                    <a:ext uri="{9D8B030D-6E8A-4147-A177-3AD203B41FA5}">
                      <a16:colId xmlns="" xmlns:a16="http://schemas.microsoft.com/office/drawing/2014/main" val="3628513518"/>
                    </a:ext>
                  </a:extLst>
                </a:gridCol>
                <a:gridCol w="1275329">
                  <a:extLst>
                    <a:ext uri="{9D8B030D-6E8A-4147-A177-3AD203B41FA5}">
                      <a16:colId xmlns="" xmlns:a16="http://schemas.microsoft.com/office/drawing/2014/main" val="2185203113"/>
                    </a:ext>
                  </a:extLst>
                </a:gridCol>
                <a:gridCol w="1275329">
                  <a:extLst>
                    <a:ext uri="{9D8B030D-6E8A-4147-A177-3AD203B41FA5}">
                      <a16:colId xmlns="" xmlns:a16="http://schemas.microsoft.com/office/drawing/2014/main" val="566505932"/>
                    </a:ext>
                  </a:extLst>
                </a:gridCol>
                <a:gridCol w="1275329">
                  <a:extLst>
                    <a:ext uri="{9D8B030D-6E8A-4147-A177-3AD203B41FA5}">
                      <a16:colId xmlns="" xmlns:a16="http://schemas.microsoft.com/office/drawing/2014/main" val="2304386269"/>
                    </a:ext>
                  </a:extLst>
                </a:gridCol>
              </a:tblGrid>
              <a:tr h="857067">
                <a:tc rowSpan="2">
                  <a:txBody>
                    <a:bodyPr/>
                    <a:lstStyle/>
                    <a:p>
                      <a:r>
                        <a:rPr lang="it-IT" sz="2000" noProof="0" dirty="0">
                          <a:latin typeface="Clearface Gothic LH 45 Light" pitchFamily="2" charset="0"/>
                        </a:rPr>
                        <a:t>impianti di incenerimento di rifiuti urbani e speciali, non pericolosi, con recupero di energia.</a:t>
                      </a:r>
                      <a:endParaRPr lang="it-IT" sz="2000" noProof="0" dirty="0"/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Europa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Francia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Germania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>
                          <a:latin typeface="Clearface Gothic LH 65 Medium" pitchFamily="2" charset="0"/>
                        </a:rPr>
                        <a:t>Italia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309325437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noProof="0" dirty="0">
                          <a:latin typeface="Clearface Gothic LH 65 Medium" pitchFamily="2" charset="0"/>
                        </a:rPr>
                        <a:t>500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noProof="0" dirty="0">
                          <a:latin typeface="Clearface Gothic LH 65 Medium" pitchFamily="2" charset="0"/>
                        </a:rPr>
                        <a:t>126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noProof="0" dirty="0">
                          <a:latin typeface="Clearface Gothic LH 65 Medium" pitchFamily="2" charset="0"/>
                        </a:rPr>
                        <a:t>96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i="0" noProof="0" dirty="0">
                          <a:latin typeface="Clearface Gothic LH 65 Medium" pitchFamily="2" charset="0"/>
                        </a:rPr>
                        <a:t>38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2908313300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="" xmlns:a16="http://schemas.microsoft.com/office/drawing/2014/main" id="{395E330B-1E55-234E-AA91-169A90495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259726"/>
              </p:ext>
            </p:extLst>
          </p:nvPr>
        </p:nvGraphicFramePr>
        <p:xfrm>
          <a:off x="1047404" y="2293034"/>
          <a:ext cx="9664971" cy="1027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4486">
                  <a:extLst>
                    <a:ext uri="{9D8B030D-6E8A-4147-A177-3AD203B41FA5}">
                      <a16:colId xmlns="" xmlns:a16="http://schemas.microsoft.com/office/drawing/2014/main" val="2660199160"/>
                    </a:ext>
                  </a:extLst>
                </a:gridCol>
                <a:gridCol w="1229908">
                  <a:extLst>
                    <a:ext uri="{9D8B030D-6E8A-4147-A177-3AD203B41FA5}">
                      <a16:colId xmlns="" xmlns:a16="http://schemas.microsoft.com/office/drawing/2014/main" val="3659719828"/>
                    </a:ext>
                  </a:extLst>
                </a:gridCol>
                <a:gridCol w="1629919">
                  <a:extLst>
                    <a:ext uri="{9D8B030D-6E8A-4147-A177-3AD203B41FA5}">
                      <a16:colId xmlns="" xmlns:a16="http://schemas.microsoft.com/office/drawing/2014/main" val="3337494829"/>
                    </a:ext>
                  </a:extLst>
                </a:gridCol>
                <a:gridCol w="1275329">
                  <a:extLst>
                    <a:ext uri="{9D8B030D-6E8A-4147-A177-3AD203B41FA5}">
                      <a16:colId xmlns="" xmlns:a16="http://schemas.microsoft.com/office/drawing/2014/main" val="4043786099"/>
                    </a:ext>
                  </a:extLst>
                </a:gridCol>
                <a:gridCol w="1275329">
                  <a:extLst>
                    <a:ext uri="{9D8B030D-6E8A-4147-A177-3AD203B41FA5}">
                      <a16:colId xmlns="" xmlns:a16="http://schemas.microsoft.com/office/drawing/2014/main" val="3097061918"/>
                    </a:ext>
                  </a:extLst>
                </a:gridCol>
              </a:tblGrid>
              <a:tr h="5783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noProof="0" dirty="0">
                          <a:latin typeface="Clearface Gothic LH 45 Light" pitchFamily="2" charset="0"/>
                        </a:rPr>
                        <a:t>Destinazione complessiva dei rifiuti nell’Unione Europea nel 2017.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riciclato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compostato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>
                          <a:latin typeface="Clearface Gothic LH 65 Medium" pitchFamily="2" charset="0"/>
                        </a:rPr>
                        <a:t>incenerito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>
                          <a:latin typeface="Clearface Gothic LH 65 Medium" pitchFamily="2" charset="0"/>
                        </a:rPr>
                        <a:t>discarica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3247359900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30%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17%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28%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0" noProof="0" dirty="0">
                          <a:latin typeface="Clearface Gothic LH 65 Medium" pitchFamily="2" charset="0"/>
                        </a:rPr>
                        <a:t>24%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66185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524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DD18EDE-31E4-CD40-B17C-E1AFE1E3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294228"/>
            <a:ext cx="10800000" cy="5563772"/>
          </a:xfrm>
        </p:spPr>
        <p:txBody>
          <a:bodyPr>
            <a:noAutofit/>
          </a:bodyPr>
          <a:lstStyle/>
          <a:p>
            <a:pPr marL="144000" indent="-144000">
              <a:lnSpc>
                <a:spcPct val="100000"/>
              </a:lnSpc>
              <a:spcBef>
                <a:spcPts val="1200"/>
              </a:spcBef>
            </a:pPr>
            <a:r>
              <a:rPr lang="it-IT" sz="2400" b="1" dirty="0">
                <a:latin typeface="Clearface Gothic LH 65 Medium" pitchFamily="2" charset="0"/>
              </a:rPr>
              <a:t>65</a:t>
            </a:r>
            <a:r>
              <a:rPr lang="it-IT" sz="2400" dirty="0" smtClean="0">
                <a:latin typeface="Clearface Gothic LH 65 Medium" pitchFamily="2" charset="0"/>
              </a:rPr>
              <a:t>%:Riciclaggio </a:t>
            </a:r>
            <a:r>
              <a:rPr lang="it-IT" sz="2400" dirty="0">
                <a:latin typeface="Clearface Gothic LH 45 Light" pitchFamily="2" charset="0"/>
              </a:rPr>
              <a:t>dei rifiuti urbani.</a:t>
            </a:r>
          </a:p>
          <a:p>
            <a:pPr marL="144000" indent="-144000">
              <a:lnSpc>
                <a:spcPct val="100000"/>
              </a:lnSpc>
              <a:spcBef>
                <a:spcPts val="1200"/>
              </a:spcBef>
            </a:pPr>
            <a:r>
              <a:rPr lang="it-IT" sz="2400" b="1" dirty="0">
                <a:latin typeface="Clearface Gothic LH 65 Medium" pitchFamily="2" charset="0"/>
              </a:rPr>
              <a:t>10</a:t>
            </a:r>
            <a:r>
              <a:rPr lang="it-IT" sz="2400" dirty="0" smtClean="0">
                <a:latin typeface="Clearface Gothic LH 65 Medium" pitchFamily="2" charset="0"/>
              </a:rPr>
              <a:t>%: </a:t>
            </a:r>
            <a:r>
              <a:rPr lang="it-IT" sz="2400" dirty="0">
                <a:latin typeface="Clearface Gothic LH 65 Medium" pitchFamily="2" charset="0"/>
              </a:rPr>
              <a:t>Riduzione del conferimento in discarica </a:t>
            </a:r>
            <a:r>
              <a:rPr lang="it-IT" sz="2400" dirty="0">
                <a:latin typeface="Clearface Gothic LH 45 Light" pitchFamily="2" charset="0"/>
              </a:rPr>
              <a:t>dei rifiuti urbani rispetto al totale dei rifiuti urbani prodotti (per peso).</a:t>
            </a:r>
          </a:p>
          <a:p>
            <a:pPr marL="144000" indent="-144000">
              <a:lnSpc>
                <a:spcPct val="100000"/>
              </a:lnSpc>
              <a:spcBef>
                <a:spcPts val="1200"/>
              </a:spcBef>
            </a:pPr>
            <a:r>
              <a:rPr lang="it-IT" sz="2400" b="1" dirty="0">
                <a:latin typeface="Clearface Gothic LH 65 Medium" pitchFamily="2" charset="0"/>
              </a:rPr>
              <a:t>25</a:t>
            </a:r>
            <a:r>
              <a:rPr lang="it-IT" sz="2400" dirty="0" smtClean="0">
                <a:latin typeface="Clearface Gothic LH 65 Medium" pitchFamily="2" charset="0"/>
              </a:rPr>
              <a:t>%: </a:t>
            </a:r>
            <a:r>
              <a:rPr lang="it-IT" sz="2400" dirty="0">
                <a:latin typeface="Clearface Gothic LH 65 Medium" pitchFamily="2" charset="0"/>
              </a:rPr>
              <a:t>Termovalorizzazione </a:t>
            </a:r>
            <a:r>
              <a:rPr lang="it-IT" sz="2400" dirty="0">
                <a:latin typeface="Clearface Gothic LH 45 Light" pitchFamily="2" charset="0"/>
              </a:rPr>
              <a:t>dei rifiuti urbani che, come riportato nella Comunicazione della Commissione del 2017 [COM(2017)34], chiarisce il ruolo di questa modalità di gestione all’interno dell’economia circolare, perché permette di evitare il conferimento in discarica e genera energia.</a:t>
            </a:r>
          </a:p>
          <a:p>
            <a:pPr marL="144000" indent="-144000" hangingPunct="0">
              <a:lnSpc>
                <a:spcPct val="100000"/>
              </a:lnSpc>
              <a:spcBef>
                <a:spcPts val="1200"/>
              </a:spcBef>
              <a:buNone/>
            </a:pPr>
            <a:endParaRPr lang="it-IT" sz="2400" dirty="0">
              <a:latin typeface="Clearface Gothic LH 45 Light" pitchFamily="2" charset="0"/>
            </a:endParaRPr>
          </a:p>
          <a:p>
            <a:pPr marL="0" indent="0" hangingPunct="0">
              <a:lnSpc>
                <a:spcPct val="100000"/>
              </a:lnSpc>
              <a:spcBef>
                <a:spcPts val="1200"/>
              </a:spcBef>
              <a:buNone/>
            </a:pPr>
            <a:r>
              <a:rPr lang="it-IT" sz="2400" dirty="0">
                <a:latin typeface="Clearface Gothic LH 45 Light" pitchFamily="2" charset="0"/>
              </a:rPr>
              <a:t>Completare la gestione dei rifiuti secondo le indicazioni europee, significa </a:t>
            </a:r>
            <a:r>
              <a:rPr lang="it-IT" sz="2400" b="1" dirty="0">
                <a:latin typeface="Clearface Gothic LH 45 Light" pitchFamily="2" charset="0"/>
              </a:rPr>
              <a:t>evitare che le organizzazioni malavitose </a:t>
            </a:r>
            <a:r>
              <a:rPr lang="it-IT" sz="2400" dirty="0">
                <a:latin typeface="Clearface Gothic LH 45 Light" pitchFamily="2" charset="0"/>
              </a:rPr>
              <a:t>gestiscano il settore.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6BF39D73-0283-3543-ACB4-DDDEB5505050}"/>
              </a:ext>
            </a:extLst>
          </p:cNvPr>
          <p:cNvSpPr txBox="1">
            <a:spLocks/>
          </p:cNvSpPr>
          <p:nvPr/>
        </p:nvSpPr>
        <p:spPr>
          <a:xfrm>
            <a:off x="6960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Gli obiettivi indicati dall'Ue, entro il 2035</a:t>
            </a:r>
          </a:p>
        </p:txBody>
      </p:sp>
    </p:spTree>
    <p:extLst>
      <p:ext uri="{BB962C8B-B14F-4D97-AF65-F5344CB8AC3E}">
        <p14:creationId xmlns="" xmlns:p14="http://schemas.microsoft.com/office/powerpoint/2010/main" val="184139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52092C4-095B-AA47-BF3B-9BDD067A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440000"/>
            <a:ext cx="10800000" cy="3892829"/>
          </a:xfrm>
        </p:spPr>
        <p:txBody>
          <a:bodyPr>
            <a:normAutofit fontScale="92500" lnSpcReduction="20000"/>
          </a:bodyPr>
          <a:lstStyle/>
          <a:p>
            <a:pPr marL="144000" indent="-144000">
              <a:lnSpc>
                <a:spcPct val="110000"/>
              </a:lnSpc>
              <a:spcBef>
                <a:spcPts val="1200"/>
              </a:spcBef>
            </a:pPr>
            <a:r>
              <a:rPr lang="it-IT" sz="2400" dirty="0">
                <a:latin typeface="Clearface Gothic LH 45 Light" pitchFamily="2" charset="0"/>
              </a:rPr>
              <a:t> Il 4 dicembre scorso sono state pubblicate dall’Unione Europea le </a:t>
            </a:r>
            <a:r>
              <a:rPr lang="it-IT" sz="2400" b="1" dirty="0">
                <a:latin typeface="Clearface Gothic LH 65 Medium" pitchFamily="2" charset="0"/>
              </a:rPr>
              <a:t>BAT</a:t>
            </a:r>
            <a:r>
              <a:rPr lang="it-IT" sz="2400" dirty="0">
                <a:latin typeface="Clearface Gothic LH 65 Medium" pitchFamily="2" charset="0"/>
              </a:rPr>
              <a:t> </a:t>
            </a:r>
            <a:r>
              <a:rPr lang="it-IT" sz="2400" dirty="0" err="1">
                <a:latin typeface="Clearface Gothic LH 65 Medium" pitchFamily="2" charset="0"/>
              </a:rPr>
              <a:t>Conclusions</a:t>
            </a:r>
            <a:r>
              <a:rPr lang="it-IT" sz="2400" dirty="0">
                <a:latin typeface="Clearface Gothic LH 65 Medium" pitchFamily="2" charset="0"/>
              </a:rPr>
              <a:t> </a:t>
            </a:r>
            <a:r>
              <a:rPr lang="it-IT" sz="2400" i="1" dirty="0">
                <a:latin typeface="Clearface Gothic LH 45 Light" pitchFamily="2" charset="0"/>
              </a:rPr>
              <a:t>(Best </a:t>
            </a:r>
            <a:r>
              <a:rPr lang="it-IT" sz="2400" i="1" dirty="0" err="1">
                <a:latin typeface="Clearface Gothic LH 45 Light" pitchFamily="2" charset="0"/>
              </a:rPr>
              <a:t>Available</a:t>
            </a:r>
            <a:r>
              <a:rPr lang="it-IT" sz="2400" i="1" dirty="0">
                <a:latin typeface="Clearface Gothic LH 45 Light" pitchFamily="2" charset="0"/>
              </a:rPr>
              <a:t> </a:t>
            </a:r>
            <a:r>
              <a:rPr lang="it-IT" sz="2400" i="1" dirty="0" err="1">
                <a:latin typeface="Clearface Gothic LH 45 Light" pitchFamily="2" charset="0"/>
              </a:rPr>
              <a:t>Techniques</a:t>
            </a:r>
            <a:r>
              <a:rPr lang="it-IT" sz="2400" i="1" dirty="0">
                <a:latin typeface="Clearface Gothic LH 45 Light" pitchFamily="2" charset="0"/>
              </a:rPr>
              <a:t>)</a:t>
            </a:r>
            <a:r>
              <a:rPr lang="it-IT" sz="2400" dirty="0">
                <a:latin typeface="Clearface Gothic LH 45 Light" pitchFamily="2" charset="0"/>
              </a:rPr>
              <a:t>, per il settore dell’incenerimento, </a:t>
            </a:r>
            <a:r>
              <a:rPr lang="it-IT" sz="2400" b="1" dirty="0">
                <a:latin typeface="Clearface Gothic LH 45 Light" pitchFamily="2" charset="0"/>
              </a:rPr>
              <a:t>dopo 5 anni di intensi </a:t>
            </a:r>
            <a:r>
              <a:rPr lang="it-IT" sz="2400" dirty="0">
                <a:latin typeface="Clearface Gothic LH 45 Light" pitchFamily="2" charset="0"/>
              </a:rPr>
              <a:t>scambi e </a:t>
            </a:r>
            <a:r>
              <a:rPr lang="it-IT" sz="2400" b="1" dirty="0">
                <a:latin typeface="Clearface Gothic LH 45 Light" pitchFamily="2" charset="0"/>
              </a:rPr>
              <a:t>discussioni</a:t>
            </a:r>
            <a:r>
              <a:rPr lang="it-IT" sz="2400" dirty="0">
                <a:latin typeface="Clearface Gothic LH 45 Light" pitchFamily="2" charset="0"/>
              </a:rPr>
              <a:t> tra </a:t>
            </a:r>
            <a:r>
              <a:rPr lang="it-IT" sz="2400" b="1" dirty="0">
                <a:latin typeface="Clearface Gothic LH 45 Light" pitchFamily="2" charset="0"/>
              </a:rPr>
              <a:t>rappresentanti degli Stati membri, delle industrie interessate e delle organizzazioni non governative </a:t>
            </a:r>
            <a:r>
              <a:rPr lang="it-IT" sz="2400" dirty="0">
                <a:latin typeface="Clearface Gothic LH 45 Light" pitchFamily="2" charset="0"/>
              </a:rPr>
              <a:t>che promuovono la protezione ambientale. </a:t>
            </a:r>
          </a:p>
          <a:p>
            <a:pPr marL="144000" indent="-144000">
              <a:lnSpc>
                <a:spcPct val="110000"/>
              </a:lnSpc>
              <a:spcBef>
                <a:spcPts val="1200"/>
              </a:spcBef>
            </a:pPr>
            <a:r>
              <a:rPr lang="it-IT" sz="2400" dirty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65 Medium" pitchFamily="2" charset="0"/>
              </a:rPr>
              <a:t>Il </a:t>
            </a:r>
            <a:r>
              <a:rPr lang="it-IT" sz="2400" b="1" dirty="0">
                <a:latin typeface="Clearface Gothic LH 65 Medium" pitchFamily="2" charset="0"/>
              </a:rPr>
              <a:t>documento</a:t>
            </a:r>
            <a:r>
              <a:rPr lang="it-IT" sz="2400" dirty="0">
                <a:latin typeface="Clearface Gothic LH 45 Light" pitchFamily="2" charset="0"/>
              </a:rPr>
              <a:t>, che rappresenta un capitolo del più ampio documento del </a:t>
            </a:r>
            <a:r>
              <a:rPr lang="it-IT" sz="2400" dirty="0" err="1">
                <a:latin typeface="Clearface Gothic LH 45 Light" pitchFamily="2" charset="0"/>
              </a:rPr>
              <a:t>BRef</a:t>
            </a:r>
            <a:r>
              <a:rPr lang="it-IT" sz="2400" dirty="0">
                <a:latin typeface="Clearface Gothic LH 45 Light" pitchFamily="2" charset="0"/>
              </a:rPr>
              <a:t> sull’incenerimento (che riporta le migliori tecniche disponibili in termini impiantistici), </a:t>
            </a:r>
            <a:r>
              <a:rPr lang="it-IT" sz="2400" b="1" dirty="0">
                <a:latin typeface="Clearface Gothic LH 65 Medium" pitchFamily="2" charset="0"/>
              </a:rPr>
              <a:t>fissa limiti e modalità di controllo finalizzate ad evitare o ridurre le emissioni in aria, acqua e suolo</a:t>
            </a:r>
            <a:r>
              <a:rPr lang="it-IT" sz="2400" dirty="0">
                <a:latin typeface="Clearface Gothic LH 65 Medium" pitchFamily="2" charset="0"/>
              </a:rPr>
              <a:t>.</a:t>
            </a:r>
          </a:p>
          <a:p>
            <a:pPr marL="144000" indent="-144000">
              <a:lnSpc>
                <a:spcPct val="110000"/>
              </a:lnSpc>
              <a:spcBef>
                <a:spcPts val="1200"/>
              </a:spcBef>
            </a:pPr>
            <a:r>
              <a:rPr lang="it-IT" sz="2400" dirty="0">
                <a:latin typeface="Clearface Gothic LH 45 Light" pitchFamily="2" charset="0"/>
              </a:rPr>
              <a:t> </a:t>
            </a:r>
            <a:r>
              <a:rPr lang="it-IT" sz="2400" b="1" dirty="0">
                <a:latin typeface="Clearface Gothic LH 65 Medium" pitchFamily="2" charset="0"/>
              </a:rPr>
              <a:t>Principi</a:t>
            </a:r>
            <a:r>
              <a:rPr lang="it-IT" sz="2400" dirty="0">
                <a:latin typeface="Clearface Gothic LH 45 Light" pitchFamily="2" charset="0"/>
              </a:rPr>
              <a:t>: applicabilità tecnica ed economica, bilanciamento costi/ benefici e approccio ambientale integrato.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A15B9B48-0C13-E441-AE57-1C4495702098}"/>
              </a:ext>
            </a:extLst>
          </p:cNvPr>
          <p:cNvSpPr txBox="1">
            <a:spLocks/>
          </p:cNvSpPr>
          <p:nvPr/>
        </p:nvSpPr>
        <p:spPr>
          <a:xfrm>
            <a:off x="6960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Migliori tecniche disponibili</a:t>
            </a:r>
          </a:p>
        </p:txBody>
      </p:sp>
    </p:spTree>
    <p:extLst>
      <p:ext uri="{BB962C8B-B14F-4D97-AF65-F5344CB8AC3E}">
        <p14:creationId xmlns="" xmlns:p14="http://schemas.microsoft.com/office/powerpoint/2010/main" val="320646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3B04342-4301-9F49-B58B-36AFA755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720000"/>
            <a:ext cx="10800000" cy="5980057"/>
          </a:xfrm>
        </p:spPr>
        <p:txBody>
          <a:bodyPr>
            <a:normAutofit fontScale="25000" lnSpcReduction="20000"/>
          </a:bodyPr>
          <a:lstStyle/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Produzione di rifiuti urbani per abitante nel 2018: Italia </a:t>
            </a:r>
            <a:r>
              <a:rPr lang="it-IT" sz="8000" b="1" dirty="0">
                <a:latin typeface="Clearface Gothic LH 65 Medium" pitchFamily="2" charset="0"/>
              </a:rPr>
              <a:t>499</a:t>
            </a:r>
            <a:r>
              <a:rPr lang="it-IT" sz="8000" dirty="0">
                <a:latin typeface="Clearface Gothic LH 65 Medium" pitchFamily="2" charset="0"/>
              </a:rPr>
              <a:t> kg</a:t>
            </a:r>
            <a:r>
              <a:rPr lang="it-IT" sz="8000" dirty="0">
                <a:latin typeface="Clearface Gothic LH 45 Light" pitchFamily="2" charset="0"/>
              </a:rPr>
              <a:t>; media Ue: </a:t>
            </a:r>
            <a:r>
              <a:rPr lang="it-IT" sz="8000" b="1" dirty="0">
                <a:latin typeface="Clearface Gothic LH 65 Medium" pitchFamily="2" charset="0"/>
              </a:rPr>
              <a:t>486</a:t>
            </a:r>
            <a:r>
              <a:rPr lang="it-IT" sz="8000" dirty="0">
                <a:latin typeface="Clearface Gothic LH 65 Medium" pitchFamily="2" charset="0"/>
              </a:rPr>
              <a:t> kg</a:t>
            </a:r>
            <a:r>
              <a:rPr lang="it-IT" sz="800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Produzione nazionale dei rifiuti urbani (RU) nel 2018: circa </a:t>
            </a:r>
            <a:r>
              <a:rPr lang="it-IT" sz="8000" b="1" dirty="0">
                <a:latin typeface="Clearface Gothic LH 65 Medium" pitchFamily="2" charset="0"/>
              </a:rPr>
              <a:t>30</a:t>
            </a:r>
            <a:r>
              <a:rPr lang="it-IT" sz="8000" dirty="0">
                <a:latin typeface="Clearface Gothic LH 45 Light" pitchFamily="2" charset="0"/>
              </a:rPr>
              <a:t> milioni di tonnellate.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La </a:t>
            </a:r>
            <a:r>
              <a:rPr lang="it-IT" sz="8000" dirty="0">
                <a:latin typeface="Clearface Gothic LH 65 Medium" pitchFamily="2" charset="0"/>
              </a:rPr>
              <a:t>r</a:t>
            </a:r>
            <a:r>
              <a:rPr lang="it-IT" sz="8000" dirty="0" smtClean="0">
                <a:latin typeface="Clearface Gothic LH 65 Medium" pitchFamily="2" charset="0"/>
              </a:rPr>
              <a:t>accolta </a:t>
            </a:r>
            <a:r>
              <a:rPr lang="it-IT" sz="8000" dirty="0">
                <a:latin typeface="Clearface Gothic LH 65 Medium" pitchFamily="2" charset="0"/>
              </a:rPr>
              <a:t>differenziata </a:t>
            </a:r>
            <a:r>
              <a:rPr lang="it-IT" sz="8000" dirty="0">
                <a:latin typeface="Clearface Gothic LH 45 Light" pitchFamily="2" charset="0"/>
              </a:rPr>
              <a:t>(RD) è pari al </a:t>
            </a:r>
            <a:r>
              <a:rPr lang="it-IT" sz="8000" b="1" dirty="0">
                <a:latin typeface="Clearface Gothic LH 65 Medium" pitchFamily="2" charset="0"/>
              </a:rPr>
              <a:t>58</a:t>
            </a:r>
            <a:r>
              <a:rPr lang="it-IT" sz="8000" dirty="0">
                <a:latin typeface="Clearface Gothic LH 65 Medium" pitchFamily="2" charset="0"/>
              </a:rPr>
              <a:t>% </a:t>
            </a:r>
            <a:r>
              <a:rPr lang="it-IT" sz="8000" dirty="0">
                <a:latin typeface="Clearface Gothic LH 45 Light" pitchFamily="2" charset="0"/>
              </a:rPr>
              <a:t>della produzione nazionale.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Il rifiuto raccolto in modo </a:t>
            </a:r>
            <a:r>
              <a:rPr lang="it-IT" sz="8000" dirty="0">
                <a:latin typeface="Clearface Gothic LH 65 Medium" pitchFamily="2" charset="0"/>
              </a:rPr>
              <a:t>indifferenziato</a:t>
            </a:r>
            <a:r>
              <a:rPr lang="it-IT" sz="8000" dirty="0">
                <a:latin typeface="Clearface Gothic LH 45 Light" pitchFamily="2" charset="0"/>
              </a:rPr>
              <a:t> è conferito negli impianti TMB (trattamento meccanico-biologico) dove però, al momento, i rifiuti in uscita solo per </a:t>
            </a:r>
            <a:r>
              <a:rPr lang="it-IT" sz="8000" dirty="0">
                <a:latin typeface="Clearface Gothic LH 65 Medium" pitchFamily="2" charset="0"/>
              </a:rPr>
              <a:t>piccole percentuali </a:t>
            </a:r>
            <a:r>
              <a:rPr lang="it-IT" sz="8000" dirty="0">
                <a:latin typeface="Clearface Gothic LH 45 Light" pitchFamily="2" charset="0"/>
              </a:rPr>
              <a:t>sono inviate a </a:t>
            </a:r>
            <a:r>
              <a:rPr lang="it-IT" sz="8000" dirty="0">
                <a:latin typeface="Clearface Gothic LH 65 Medium" pitchFamily="2" charset="0"/>
              </a:rPr>
              <a:t>riciclo</a:t>
            </a:r>
            <a:r>
              <a:rPr lang="it-IT" sz="8000" dirty="0">
                <a:latin typeface="Clearface Gothic LH 45 Light" pitchFamily="2" charset="0"/>
              </a:rPr>
              <a:t> e più del </a:t>
            </a:r>
            <a:r>
              <a:rPr lang="it-IT" sz="8000" b="1" dirty="0">
                <a:latin typeface="Clearface Gothic LH 65 Medium" pitchFamily="2" charset="0"/>
              </a:rPr>
              <a:t>60% viene conferito in discarica</a:t>
            </a:r>
            <a:r>
              <a:rPr lang="it-IT" sz="8000" dirty="0">
                <a:latin typeface="Clearface Gothic LH 65 Medium" pitchFamily="2" charset="0"/>
              </a:rPr>
              <a:t>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Sono più di </a:t>
            </a:r>
            <a:r>
              <a:rPr lang="it-IT" sz="8000" b="1" dirty="0">
                <a:latin typeface="Clearface Gothic LH 65 Medium" pitchFamily="2" charset="0"/>
              </a:rPr>
              <a:t>200mila i TIR </a:t>
            </a:r>
            <a:r>
              <a:rPr lang="it-IT" sz="8000" dirty="0">
                <a:latin typeface="Clearface Gothic LH 45 Light" pitchFamily="2" charset="0"/>
              </a:rPr>
              <a:t>necessari ogni anno per </a:t>
            </a:r>
            <a:r>
              <a:rPr lang="it-IT" sz="8000" b="1" dirty="0">
                <a:latin typeface="Clearface Gothic LH 65 Medium" pitchFamily="2" charset="0"/>
              </a:rPr>
              <a:t>trasportare</a:t>
            </a:r>
            <a:r>
              <a:rPr lang="it-IT" sz="8000" b="1" dirty="0">
                <a:latin typeface="Clearface Gothic LH 45 Light" pitchFamily="2" charset="0"/>
              </a:rPr>
              <a:t> i rifiut</a:t>
            </a:r>
            <a:r>
              <a:rPr lang="it-IT" sz="8000" dirty="0">
                <a:latin typeface="Clearface Gothic LH 45 Light" pitchFamily="2" charset="0"/>
              </a:rPr>
              <a:t>i prodotti dalle regioni che non hanno abbastanza impianti per smaltirli e perciò li destinano alle discariche o ai termovalorizzatori situati in altre regioni o all’estero, il che significa </a:t>
            </a:r>
            <a:r>
              <a:rPr lang="it-IT" sz="8000" b="1" dirty="0">
                <a:latin typeface="Clearface Gothic LH 45 Light" pitchFamily="2" charset="0"/>
              </a:rPr>
              <a:t>maggior inquinamento </a:t>
            </a:r>
            <a:r>
              <a:rPr lang="it-IT" sz="8000" dirty="0">
                <a:latin typeface="Clearface Gothic LH 45 Light" pitchFamily="2" charset="0"/>
              </a:rPr>
              <a:t>e </a:t>
            </a:r>
            <a:r>
              <a:rPr lang="it-IT" sz="8000" b="1" dirty="0">
                <a:latin typeface="Clearface Gothic LH 45 Light" pitchFamily="2" charset="0"/>
              </a:rPr>
              <a:t>maggiori costi </a:t>
            </a:r>
            <a:r>
              <a:rPr lang="it-IT" sz="8000" dirty="0">
                <a:latin typeface="Clearface Gothic LH 45 Light" pitchFamily="2" charset="0"/>
              </a:rPr>
              <a:t>ai cittadini e alle imprese (aumenta la tariffa rifiuti).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La somma dei </a:t>
            </a:r>
            <a:r>
              <a:rPr lang="it-IT" sz="8000" dirty="0">
                <a:latin typeface="Clearface Gothic LH 65 Medium" pitchFamily="2" charset="0"/>
              </a:rPr>
              <a:t>deficit</a:t>
            </a:r>
            <a:r>
              <a:rPr lang="it-IT" sz="8000" dirty="0">
                <a:latin typeface="Clearface Gothic LH 45 Light" pitchFamily="2" charset="0"/>
              </a:rPr>
              <a:t> delle </a:t>
            </a:r>
            <a:r>
              <a:rPr lang="it-IT" sz="8000" dirty="0">
                <a:latin typeface="Clearface Gothic LH 65 Medium" pitchFamily="2" charset="0"/>
              </a:rPr>
              <a:t>14 regioni </a:t>
            </a:r>
            <a:r>
              <a:rPr lang="it-IT" sz="8000" dirty="0">
                <a:latin typeface="Clearface Gothic LH 45 Light" pitchFamily="2" charset="0"/>
              </a:rPr>
              <a:t>che </a:t>
            </a:r>
            <a:r>
              <a:rPr lang="it-IT" sz="8000" dirty="0">
                <a:latin typeface="Clearface Gothic LH 65 Medium" pitchFamily="2" charset="0"/>
              </a:rPr>
              <a:t>non hanno impianti </a:t>
            </a:r>
            <a:r>
              <a:rPr lang="it-IT" sz="8000" dirty="0">
                <a:latin typeface="Clearface Gothic LH 45 Light" pitchFamily="2" charset="0"/>
              </a:rPr>
              <a:t>sufficienti per lo smaltimento e l’avvio a recupero energetico dei rifiuti è di </a:t>
            </a:r>
            <a:r>
              <a:rPr lang="it-IT" sz="8000" dirty="0">
                <a:latin typeface="Clearface Gothic LH 65 Medium" pitchFamily="2" charset="0"/>
              </a:rPr>
              <a:t>4,9 milioni di tonnellate</a:t>
            </a:r>
            <a:r>
              <a:rPr lang="it-IT" sz="8000" dirty="0">
                <a:latin typeface="Clearface Gothic LH 45 Light" pitchFamily="2" charset="0"/>
              </a:rPr>
              <a:t>, che vengono così </a:t>
            </a:r>
            <a:r>
              <a:rPr lang="it-IT" sz="8000" b="1" dirty="0">
                <a:latin typeface="Clearface Gothic LH 45 Light" pitchFamily="2" charset="0"/>
              </a:rPr>
              <a:t>esportate all’estero o in altre regioni per essere riciclate o incenerite</a:t>
            </a:r>
            <a:r>
              <a:rPr lang="it-IT" sz="800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45 Light" pitchFamily="2" charset="0"/>
              </a:rPr>
              <a:t>I rifiuti vengono trattai: </a:t>
            </a:r>
            <a:r>
              <a:rPr lang="it-IT" sz="8000" b="1" dirty="0">
                <a:latin typeface="Clearface Gothic LH 65 Medium" pitchFamily="2" charset="0"/>
              </a:rPr>
              <a:t>70%</a:t>
            </a:r>
            <a:r>
              <a:rPr lang="it-IT" sz="8000" b="1" dirty="0">
                <a:latin typeface="Clearface Gothic LH 45 Light" pitchFamily="2" charset="0"/>
              </a:rPr>
              <a:t> circa al Nord, l’</a:t>
            </a:r>
            <a:r>
              <a:rPr lang="it-IT" sz="8000" b="1" dirty="0">
                <a:latin typeface="Clearface Gothic LH 65 Medium" pitchFamily="2" charset="0"/>
              </a:rPr>
              <a:t>11%</a:t>
            </a:r>
            <a:r>
              <a:rPr lang="it-IT" sz="8000" b="1" dirty="0">
                <a:latin typeface="Clearface Gothic LH 45 Light" pitchFamily="2" charset="0"/>
              </a:rPr>
              <a:t> al Centro e quasi il </a:t>
            </a:r>
            <a:r>
              <a:rPr lang="it-IT" sz="8000" b="1" dirty="0">
                <a:latin typeface="Clearface Gothic LH 65 Medium" pitchFamily="2" charset="0"/>
              </a:rPr>
              <a:t>19%</a:t>
            </a:r>
            <a:r>
              <a:rPr lang="it-IT" sz="8000" b="1" dirty="0">
                <a:latin typeface="Clearface Gothic LH 45 Light" pitchFamily="2" charset="0"/>
              </a:rPr>
              <a:t> al Sud</a:t>
            </a:r>
            <a:r>
              <a:rPr lang="it-IT" sz="8000" dirty="0">
                <a:latin typeface="Clearface Gothic LH 45 Light" pitchFamily="2" charset="0"/>
              </a:rPr>
              <a:t>. 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>
                <a:latin typeface="Clearface Gothic LH 65 Medium" pitchFamily="2" charset="0"/>
              </a:rPr>
              <a:t>Impianti di incenerimento </a:t>
            </a:r>
            <a:r>
              <a:rPr lang="it-IT" sz="8000" dirty="0">
                <a:latin typeface="Clearface Gothic LH 45 Light" pitchFamily="2" charset="0"/>
              </a:rPr>
              <a:t>operativi sul territorio nazionale: </a:t>
            </a:r>
            <a:r>
              <a:rPr lang="it-IT" sz="8000" b="1" dirty="0">
                <a:latin typeface="Clearface Gothic LH 65 Medium" pitchFamily="2" charset="0"/>
              </a:rPr>
              <a:t>26</a:t>
            </a:r>
            <a:r>
              <a:rPr lang="it-IT" sz="8000" dirty="0">
                <a:latin typeface="Clearface Gothic LH 45 Light" pitchFamily="2" charset="0"/>
              </a:rPr>
              <a:t> al Nord; </a:t>
            </a:r>
            <a:r>
              <a:rPr lang="it-IT" sz="8000" b="1" dirty="0">
                <a:latin typeface="Clearface Gothic LH 65 Medium" pitchFamily="2" charset="0"/>
              </a:rPr>
              <a:t>6</a:t>
            </a:r>
            <a:r>
              <a:rPr lang="it-IT" sz="8000" dirty="0">
                <a:latin typeface="Clearface Gothic LH 45 Light" pitchFamily="2" charset="0"/>
              </a:rPr>
              <a:t> al </a:t>
            </a:r>
            <a:r>
              <a:rPr lang="it-IT" sz="8000" dirty="0">
                <a:latin typeface="Clearface Gothic LH 65 Medium" pitchFamily="2" charset="0"/>
              </a:rPr>
              <a:t>Centro</a:t>
            </a:r>
            <a:r>
              <a:rPr lang="it-IT" sz="8000" dirty="0">
                <a:latin typeface="Clearface Gothic LH 45 Light" pitchFamily="2" charset="0"/>
              </a:rPr>
              <a:t> e </a:t>
            </a:r>
            <a:r>
              <a:rPr lang="it-IT" sz="8000" b="1" dirty="0">
                <a:latin typeface="Clearface Gothic LH 65 Medium" pitchFamily="2" charset="0"/>
              </a:rPr>
              <a:t>6</a:t>
            </a:r>
            <a:r>
              <a:rPr lang="it-IT" sz="8000" dirty="0">
                <a:latin typeface="Clearface Gothic LH 45 Light" pitchFamily="2" charset="0"/>
              </a:rPr>
              <a:t> al </a:t>
            </a:r>
            <a:r>
              <a:rPr lang="it-IT" sz="8000" dirty="0">
                <a:latin typeface="Clearface Gothic LH 65 Medium" pitchFamily="2" charset="0"/>
              </a:rPr>
              <a:t>Sud</a:t>
            </a:r>
            <a:r>
              <a:rPr lang="it-IT" sz="8000" dirty="0" smtClean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r>
              <a:rPr lang="it-IT" sz="8000" dirty="0" smtClean="0">
                <a:latin typeface="Clearface Gothic LH 45 Light" pitchFamily="2" charset="0"/>
              </a:rPr>
              <a:t>I </a:t>
            </a:r>
            <a:r>
              <a:rPr lang="it-IT" sz="8000" b="1" dirty="0" smtClean="0">
                <a:latin typeface="Clearface Gothic LH 45 Light" pitchFamily="2" charset="0"/>
              </a:rPr>
              <a:t>termovalorizzatori</a:t>
            </a:r>
            <a:r>
              <a:rPr lang="it-IT" sz="8000" dirty="0" smtClean="0">
                <a:latin typeface="Clearface Gothic LH 45 Light" pitchFamily="2" charset="0"/>
              </a:rPr>
              <a:t> hanno prodotto 2,3 </a:t>
            </a:r>
            <a:r>
              <a:rPr lang="it-IT" sz="8000" dirty="0" err="1" smtClean="0">
                <a:latin typeface="Clearface Gothic LH 45 Light" pitchFamily="2" charset="0"/>
              </a:rPr>
              <a:t>MWh</a:t>
            </a:r>
            <a:r>
              <a:rPr lang="it-IT" sz="8000" dirty="0" smtClean="0">
                <a:latin typeface="Clearface Gothic LH 45 Light" pitchFamily="2" charset="0"/>
              </a:rPr>
              <a:t> pari </a:t>
            </a:r>
            <a:r>
              <a:rPr lang="it-IT" sz="8000" b="1" dirty="0" smtClean="0">
                <a:latin typeface="Clearface Gothic LH 45 Light" pitchFamily="2" charset="0"/>
              </a:rPr>
              <a:t>al consumo di 2,8 milioni di famiglie</a:t>
            </a:r>
            <a:r>
              <a:rPr lang="it-IT" sz="8000" dirty="0" smtClean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20000"/>
              </a:lnSpc>
              <a:spcBef>
                <a:spcPts val="800"/>
              </a:spcBef>
            </a:pPr>
            <a:endParaRPr lang="it-IT" sz="8000" dirty="0">
              <a:latin typeface="Clearface Gothic LH 45 Light" pitchFamily="2" charset="0"/>
            </a:endParaRPr>
          </a:p>
          <a:p>
            <a:endParaRPr lang="it-IT" sz="1800" dirty="0">
              <a:latin typeface="Clearface Gothic LH 45 Light" pitchFamily="2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FCA6917C-3863-C841-8042-09F6352B57CF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Italia</a:t>
            </a:r>
          </a:p>
        </p:txBody>
      </p:sp>
    </p:spTree>
    <p:extLst>
      <p:ext uri="{BB962C8B-B14F-4D97-AF65-F5344CB8AC3E}">
        <p14:creationId xmlns="" xmlns:p14="http://schemas.microsoft.com/office/powerpoint/2010/main" val="73560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="" xmlns:a16="http://schemas.microsoft.com/office/drawing/2014/main" id="{5F54AFC7-271E-9843-A928-9D46955B1812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Lombardia e Lazio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="" xmlns:a16="http://schemas.microsoft.com/office/drawing/2014/main" id="{AF283529-A120-7540-8EFA-086DDA60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4505498"/>
            <a:ext cx="10800000" cy="1992502"/>
          </a:xfrm>
        </p:spPr>
        <p:txBody>
          <a:bodyPr>
            <a:normAutofit fontScale="92500" lnSpcReduction="20000"/>
          </a:bodyPr>
          <a:lstStyle/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Il Lazio è la prima regione per numero di</a:t>
            </a:r>
            <a:r>
              <a:rPr lang="it-IT" sz="2400" b="1" dirty="0">
                <a:latin typeface="Clearface Gothic LH 45 Light" pitchFamily="2" charset="0"/>
              </a:rPr>
              <a:t> </a:t>
            </a:r>
            <a:r>
              <a:rPr lang="it-IT" sz="2400" b="1" dirty="0">
                <a:latin typeface="Clearface Gothic LH 65 Medium" pitchFamily="2" charset="0"/>
              </a:rPr>
              <a:t>Tir</a:t>
            </a:r>
            <a:r>
              <a:rPr lang="it-IT" sz="2400" b="1" dirty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45 Light" pitchFamily="2" charset="0"/>
              </a:rPr>
              <a:t>messi in strada </a:t>
            </a:r>
            <a:r>
              <a:rPr lang="it-IT" sz="2400" b="1" dirty="0">
                <a:latin typeface="Clearface Gothic LH 65 Medium" pitchFamily="2" charset="0"/>
              </a:rPr>
              <a:t>ogni giorno</a:t>
            </a:r>
            <a:r>
              <a:rPr lang="it-IT" sz="2400" dirty="0">
                <a:latin typeface="Clearface Gothic LH 65 Medium" pitchFamily="2" charset="0"/>
              </a:rPr>
              <a:t>: </a:t>
            </a:r>
            <a:r>
              <a:rPr lang="it-IT" sz="2400" b="1" dirty="0">
                <a:latin typeface="Clearface Gothic LH 65 Medium" pitchFamily="2" charset="0"/>
              </a:rPr>
              <a:t>162</a:t>
            </a:r>
            <a:r>
              <a:rPr lang="it-IT" sz="240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Il nuovo piano dei rifiuti della Regione Lazio non prevede </a:t>
            </a:r>
            <a:r>
              <a:rPr lang="it-IT" sz="2400" dirty="0" smtClean="0">
                <a:latin typeface="Clearface Gothic LH 45 Light" pitchFamily="2" charset="0"/>
              </a:rPr>
              <a:t>nuovi termovalorizzatori</a:t>
            </a:r>
            <a:r>
              <a:rPr lang="it-IT" sz="2400" dirty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Ogni anno il Lazio produce </a:t>
            </a:r>
            <a:r>
              <a:rPr lang="it-IT" sz="2400" b="1" dirty="0">
                <a:latin typeface="Clearface Gothic LH 65 Medium" pitchFamily="2" charset="0"/>
              </a:rPr>
              <a:t>717.361 tonnellate </a:t>
            </a:r>
            <a:r>
              <a:rPr lang="it-IT" sz="2400" b="1" dirty="0">
                <a:latin typeface="Clearface Gothic LH 45 Light" pitchFamily="2" charset="0"/>
              </a:rPr>
              <a:t>di C</a:t>
            </a:r>
            <a:r>
              <a:rPr lang="it-IT" sz="2400" dirty="0">
                <a:latin typeface="Clearface Gothic LH 45 Light" pitchFamily="2" charset="0"/>
              </a:rPr>
              <a:t>dr (combustibile da rifiuti), ma l’unico termovalorizzatore presente, quello di Acea, a San Vittore, </a:t>
            </a:r>
            <a:r>
              <a:rPr lang="it-IT" sz="2400" b="1" dirty="0">
                <a:latin typeface="Clearface Gothic LH 45 Light" pitchFamily="2" charset="0"/>
              </a:rPr>
              <a:t>ne può trattare un terzo. </a:t>
            </a:r>
          </a:p>
          <a:p>
            <a:endParaRPr lang="it-IT" dirty="0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="" xmlns:a16="http://schemas.microsoft.com/office/drawing/2014/main" id="{FE0C1B62-D11A-FF46-9172-A47AFFEAB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0881974"/>
              </p:ext>
            </p:extLst>
          </p:nvPr>
        </p:nvGraphicFramePr>
        <p:xfrm>
          <a:off x="3333612" y="1350803"/>
          <a:ext cx="5524775" cy="301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64703">
                  <a:extLst>
                    <a:ext uri="{9D8B030D-6E8A-4147-A177-3AD203B41FA5}">
                      <a16:colId xmlns="" xmlns:a16="http://schemas.microsoft.com/office/drawing/2014/main" val="2038660268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1535176952"/>
                    </a:ext>
                  </a:extLst>
                </a:gridCol>
                <a:gridCol w="1197032">
                  <a:extLst>
                    <a:ext uri="{9D8B030D-6E8A-4147-A177-3AD203B41FA5}">
                      <a16:colId xmlns="" xmlns:a16="http://schemas.microsoft.com/office/drawing/2014/main" val="28416179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i="0" noProof="0" dirty="0">
                          <a:effectLst/>
                          <a:latin typeface="Clearface Gothic LH 45 Light" pitchFamily="2" charset="0"/>
                        </a:rPr>
                        <a:t> </a:t>
                      </a:r>
                      <a:endParaRPr lang="it-IT" sz="20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0" i="0" noProof="0">
                          <a:effectLst/>
                          <a:latin typeface="Clearface Gothic LH 65 Medium" pitchFamily="2" charset="0"/>
                        </a:rPr>
                        <a:t>Lombardia</a:t>
                      </a:r>
                      <a:endParaRPr lang="it-IT" sz="20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0" i="0" noProof="0">
                          <a:effectLst/>
                          <a:latin typeface="Clearface Gothic LH 65 Medium" pitchFamily="2" charset="0"/>
                        </a:rPr>
                        <a:t>Lazio</a:t>
                      </a:r>
                      <a:endParaRPr lang="it-IT" sz="2000" b="0" i="0" noProof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402999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0" i="0" noProof="0" dirty="0">
                          <a:effectLst/>
                          <a:latin typeface="Clearface Gothic LH 45 Light" pitchFamily="2" charset="0"/>
                        </a:rPr>
                        <a:t>Raccolta differenziata</a:t>
                      </a:r>
                      <a:endParaRPr lang="it-IT" sz="20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70%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47%*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986950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0" i="0" noProof="0" dirty="0">
                          <a:effectLst/>
                          <a:latin typeface="Clearface Gothic LH 45 Light" pitchFamily="2" charset="0"/>
                        </a:rPr>
                        <a:t>Rifiuti urbani inceneriti</a:t>
                      </a:r>
                      <a:endParaRPr lang="it-IT" sz="20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40%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12%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310727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0" i="0" noProof="0" dirty="0">
                          <a:effectLst/>
                          <a:latin typeface="Clearface Gothic LH 45 Light" pitchFamily="2" charset="0"/>
                        </a:rPr>
                        <a:t>Discarica</a:t>
                      </a:r>
                      <a:endParaRPr lang="it-IT" sz="20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4%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12%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182981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0" i="0" noProof="0" dirty="0">
                          <a:effectLst/>
                          <a:latin typeface="Clearface Gothic LH 45 Light" pitchFamily="2" charset="0"/>
                        </a:rPr>
                        <a:t>Numero di termovalorizzatori</a:t>
                      </a:r>
                      <a:endParaRPr lang="it-IT" sz="20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13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1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620920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0" i="0" noProof="0" dirty="0">
                          <a:effectLst/>
                          <a:latin typeface="Clearface Gothic LH 45 Light" pitchFamily="2" charset="0"/>
                        </a:rPr>
                        <a:t>Costo annuo medio </a:t>
                      </a:r>
                      <a:r>
                        <a:rPr lang="it-IT" sz="2000" b="0" i="0" noProof="0" dirty="0" smtClean="0">
                          <a:effectLst/>
                          <a:latin typeface="Clearface Gothic LH 45 Light" pitchFamily="2" charset="0"/>
                        </a:rPr>
                        <a:t>procapite in euro</a:t>
                      </a:r>
                      <a:endParaRPr lang="it-IT" sz="20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139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noProof="0" dirty="0">
                          <a:effectLst/>
                          <a:latin typeface="Clearface Gothic LH 65 Medium" pitchFamily="2" charset="0"/>
                        </a:rPr>
                        <a:t>222</a:t>
                      </a:r>
                      <a:endParaRPr lang="it-IT" sz="2000" b="1" i="0" noProof="0" dirty="0">
                        <a:effectLst/>
                        <a:latin typeface="Clearface Gothic LH 65 Medium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46471028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b="0" i="0" noProof="0" dirty="0">
                          <a:effectLst/>
                          <a:latin typeface="Clearface Gothic LH 45 Light" pitchFamily="2" charset="0"/>
                        </a:rPr>
                        <a:t>* Non si raggiunge l'obiettivo fissato nel 2012.</a:t>
                      </a:r>
                      <a:endParaRPr lang="it-IT" sz="1400" b="0" i="0" noProof="0" dirty="0">
                        <a:effectLst/>
                        <a:latin typeface="Clearface Gothic LH 45 Light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7460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51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511F8B9-F567-A045-BA39-35E1CE10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720000"/>
            <a:ext cx="10800000" cy="5934018"/>
          </a:xfrm>
        </p:spPr>
        <p:txBody>
          <a:bodyPr>
            <a:noAutofit/>
          </a:bodyPr>
          <a:lstStyle/>
          <a:p>
            <a:pPr marL="144000" indent="-144000" hangingPunct="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Uno studio dell'</a:t>
            </a:r>
            <a:r>
              <a:rPr lang="it-IT" sz="2400" b="1" dirty="0">
                <a:latin typeface="Clearface Gothic LH 65 Medium" pitchFamily="2" charset="0"/>
              </a:rPr>
              <a:t>Imperial College</a:t>
            </a:r>
            <a:r>
              <a:rPr lang="it-IT" sz="2400" b="1" dirty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45 Light" pitchFamily="2" charset="0"/>
              </a:rPr>
              <a:t>sull'impatto di diossine da termovalorizzatori nel Regno Unito, ha preso in esame </a:t>
            </a:r>
            <a:r>
              <a:rPr lang="it-IT" sz="2400" dirty="0">
                <a:latin typeface="Clearface Gothic LH 65 Medium" pitchFamily="2" charset="0"/>
              </a:rPr>
              <a:t>22</a:t>
            </a:r>
            <a:r>
              <a:rPr lang="it-IT" sz="2400" dirty="0">
                <a:latin typeface="Clearface Gothic LH 45 Light" pitchFamily="2" charset="0"/>
              </a:rPr>
              <a:t> inceneritori presenti nel Paese, in un arco di tempo di </a:t>
            </a:r>
            <a:r>
              <a:rPr lang="it-IT" sz="2400" dirty="0">
                <a:latin typeface="Clearface Gothic LH 65 Medium" pitchFamily="2" charset="0"/>
              </a:rPr>
              <a:t>7</a:t>
            </a:r>
            <a:r>
              <a:rPr lang="it-IT" sz="2400" dirty="0">
                <a:latin typeface="Clearface Gothic LH 45 Light" pitchFamily="2" charset="0"/>
              </a:rPr>
              <a:t> anni. </a:t>
            </a:r>
            <a:br>
              <a:rPr lang="it-IT" sz="2400" dirty="0">
                <a:latin typeface="Clearface Gothic LH 45 Light" pitchFamily="2" charset="0"/>
              </a:rPr>
            </a:br>
            <a:r>
              <a:rPr lang="it-IT" sz="2400" dirty="0">
                <a:latin typeface="Clearface Gothic LH 45 Light" pitchFamily="2" charset="0"/>
              </a:rPr>
              <a:t>Le conclusioni sono che gli inceneritori, se moderni e ben regolati, </a:t>
            </a:r>
            <a:r>
              <a:rPr lang="it-IT" sz="2400" b="1" dirty="0">
                <a:latin typeface="Clearface Gothic LH 65 Medium" pitchFamily="2" charset="0"/>
              </a:rPr>
              <a:t>hanno un impatto molto piccolo, se non addirittura impercettibile</a:t>
            </a:r>
            <a:r>
              <a:rPr lang="it-IT" sz="2400" b="1" dirty="0">
                <a:latin typeface="Clearface Gothic LH 45 Light" pitchFamily="2" charset="0"/>
              </a:rPr>
              <a:t>,</a:t>
            </a:r>
            <a:r>
              <a:rPr lang="it-IT" sz="2400" dirty="0">
                <a:latin typeface="Clearface Gothic LH 45 Light" pitchFamily="2" charset="0"/>
              </a:rPr>
              <a:t> sulle persone che vivono nelle </a:t>
            </a:r>
            <a:r>
              <a:rPr lang="it-IT" sz="2400" dirty="0" smtClean="0">
                <a:latin typeface="Clearface Gothic LH 45 Light" pitchFamily="2" charset="0"/>
              </a:rPr>
              <a:t>vicinanze.</a:t>
            </a:r>
          </a:p>
          <a:p>
            <a:pPr marL="144000" indent="-144000" hangingPunct="0">
              <a:lnSpc>
                <a:spcPct val="100000"/>
              </a:lnSpc>
              <a:spcBef>
                <a:spcPts val="1800"/>
              </a:spcBef>
            </a:pPr>
            <a:r>
              <a:rPr lang="it-IT" sz="2400" dirty="0" smtClean="0">
                <a:latin typeface="Clearface Gothic LH 45 Light" pitchFamily="2" charset="0"/>
              </a:rPr>
              <a:t>Caso </a:t>
            </a:r>
            <a:r>
              <a:rPr lang="it-IT" sz="2400" dirty="0">
                <a:latin typeface="Clearface Gothic LH 45 Light" pitchFamily="2" charset="0"/>
              </a:rPr>
              <a:t>esemplare è il </a:t>
            </a:r>
            <a:r>
              <a:rPr lang="it-IT" sz="2400" b="1" dirty="0">
                <a:latin typeface="Clearface Gothic LH 45 Light" pitchFamily="2" charset="0"/>
              </a:rPr>
              <a:t>termovalorizzatore di </a:t>
            </a:r>
            <a:r>
              <a:rPr lang="it-IT" sz="2400" b="1" dirty="0">
                <a:latin typeface="Clearface Gothic LH 65 Medium" pitchFamily="2" charset="0"/>
              </a:rPr>
              <a:t>Bolzano</a:t>
            </a:r>
            <a:r>
              <a:rPr lang="it-IT" sz="2400" b="1" dirty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45 Light" pitchFamily="2" charset="0"/>
              </a:rPr>
              <a:t>che fornisce energia elettrica e termica. </a:t>
            </a:r>
            <a:r>
              <a:rPr lang="it-IT" sz="2400" b="1" dirty="0">
                <a:latin typeface="Clearface Gothic LH 45 Light" pitchFamily="2" charset="0"/>
              </a:rPr>
              <a:t>Illumina 20 mila abitazioni e ne riscalda 10 mila</a:t>
            </a:r>
            <a:r>
              <a:rPr lang="it-IT" sz="2400" dirty="0">
                <a:latin typeface="Clearface Gothic LH 45 Light" pitchFamily="2" charset="0"/>
              </a:rPr>
              <a:t>. Produce 0,05 milligrammi per metro cubo di polveri sottili totali, quando il limite europeo è di 10 e produce diossina per 0,00003 nanogrammi per metro cubo, quando il limite europeo è di </a:t>
            </a:r>
            <a:r>
              <a:rPr lang="it-IT" sz="2400" dirty="0" smtClean="0">
                <a:latin typeface="Clearface Gothic LH 45 Light" pitchFamily="2" charset="0"/>
              </a:rPr>
              <a:t>0,01</a:t>
            </a:r>
            <a:r>
              <a:rPr lang="it-IT" sz="2400" dirty="0">
                <a:latin typeface="Clearface Gothic LH 45 Light" pitchFamily="2" charset="0"/>
              </a:rPr>
              <a:t>.</a:t>
            </a:r>
          </a:p>
          <a:p>
            <a:pPr marL="144000" indent="-144000" hangingPunct="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65 Medium" pitchFamily="2" charset="0"/>
              </a:rPr>
              <a:t> Gli inceneritori contribuiscono complessivamente alla presenza di diossina per </a:t>
            </a:r>
            <a:r>
              <a:rPr lang="it-IT" sz="2400" b="1" dirty="0">
                <a:latin typeface="Clearface Gothic LH 65 Medium" pitchFamily="2" charset="0"/>
              </a:rPr>
              <a:t>lo 0,03</a:t>
            </a:r>
            <a:r>
              <a:rPr lang="it-IT" sz="2400" dirty="0">
                <a:latin typeface="Clearface Gothic LH 65 Medium" pitchFamily="2" charset="0"/>
              </a:rPr>
              <a:t>%.</a:t>
            </a:r>
          </a:p>
          <a:p>
            <a:pPr marL="144000" indent="-144000" hangingPunct="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65 Medium" pitchFamily="2" charset="0"/>
              </a:rPr>
              <a:t> Il riscaldamento residenziale contribuisce alla presenza di diossina per il </a:t>
            </a:r>
            <a:r>
              <a:rPr lang="it-IT" sz="2400" b="1" dirty="0">
                <a:latin typeface="Clearface Gothic LH 65 Medium" pitchFamily="2" charset="0"/>
              </a:rPr>
              <a:t>43%</a:t>
            </a:r>
            <a:r>
              <a:rPr lang="it-IT" sz="2400" dirty="0">
                <a:latin typeface="Clearface Gothic LH 65 Medium" pitchFamily="2" charset="0"/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1122D062-2BEA-6841-B81B-C8E82039F6E4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Diossine</a:t>
            </a:r>
          </a:p>
        </p:txBody>
      </p:sp>
    </p:spTree>
    <p:extLst>
      <p:ext uri="{BB962C8B-B14F-4D97-AF65-F5344CB8AC3E}">
        <p14:creationId xmlns="" xmlns:p14="http://schemas.microsoft.com/office/powerpoint/2010/main" val="140191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6B17881-B5E8-FF44-996C-034EB5CC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720001"/>
            <a:ext cx="10800000" cy="5071338"/>
          </a:xfrm>
        </p:spPr>
        <p:txBody>
          <a:bodyPr>
            <a:normAutofit lnSpcReduction="10000"/>
          </a:bodyPr>
          <a:lstStyle/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 </a:t>
            </a:r>
            <a:r>
              <a:rPr lang="it-IT" sz="2400" dirty="0" smtClean="0">
                <a:latin typeface="Clearface Gothic LH 45 Light" pitchFamily="2" charset="0"/>
              </a:rPr>
              <a:t>Roma </a:t>
            </a:r>
            <a:r>
              <a:rPr lang="it-IT" sz="2400" dirty="0" err="1" smtClean="0">
                <a:latin typeface="Clearface Gothic LH 45 Light" pitchFamily="2" charset="0"/>
              </a:rPr>
              <a:t>metroolitana</a:t>
            </a:r>
            <a:r>
              <a:rPr lang="it-IT" sz="2400" dirty="0" smtClean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45 Light" pitchFamily="2" charset="0"/>
              </a:rPr>
              <a:t>ha quasi il </a:t>
            </a:r>
            <a:r>
              <a:rPr lang="it-IT" sz="2400" b="1" dirty="0">
                <a:latin typeface="Clearface Gothic LH 65 Medium" pitchFamily="2" charset="0"/>
              </a:rPr>
              <a:t>74% </a:t>
            </a:r>
            <a:r>
              <a:rPr lang="it-IT" sz="2400" dirty="0">
                <a:latin typeface="Clearface Gothic LH 45 Light" pitchFamily="2" charset="0"/>
              </a:rPr>
              <a:t>della popolazione del Lazio e produce il </a:t>
            </a:r>
            <a:r>
              <a:rPr lang="it-IT" sz="2400" b="1" dirty="0" smtClean="0">
                <a:latin typeface="Clearface Gothic LH 65 Medium" pitchFamily="2" charset="0"/>
              </a:rPr>
              <a:t>78</a:t>
            </a:r>
            <a:r>
              <a:rPr lang="it-IT" sz="2400" dirty="0" smtClean="0">
                <a:latin typeface="Clearface Gothic LH 65 Medium" pitchFamily="2" charset="0"/>
              </a:rPr>
              <a:t>%</a:t>
            </a:r>
            <a:r>
              <a:rPr lang="it-IT" sz="2400" dirty="0" smtClean="0">
                <a:latin typeface="Clearface Gothic LH 45 Light" pitchFamily="2" charset="0"/>
              </a:rPr>
              <a:t> </a:t>
            </a:r>
            <a:r>
              <a:rPr lang="it-IT" sz="2400" dirty="0">
                <a:latin typeface="Clearface Gothic LH 45 Light" pitchFamily="2" charset="0"/>
              </a:rPr>
              <a:t>dei rifiuti prodotti in Regione.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dirty="0">
                <a:latin typeface="Clearface Gothic LH 65 Medium" pitchFamily="2" charset="0"/>
              </a:rPr>
              <a:t> 1.266.400 </a:t>
            </a:r>
            <a:r>
              <a:rPr lang="it-IT" sz="2400" dirty="0">
                <a:latin typeface="Clearface Gothic LH 65 Medium" pitchFamily="2" charset="0"/>
              </a:rPr>
              <a:t>tonnellate di rifiuti urbani indifferenziati</a:t>
            </a:r>
            <a:r>
              <a:rPr lang="it-IT" sz="2400" dirty="0">
                <a:latin typeface="Clearface Gothic LH 45 Light" pitchFamily="2" charset="0"/>
              </a:rPr>
              <a:t>, prodotti da Roma Metropolitana, al netto della raccolta differenziata e degli ingombranti a smaltimento.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dirty="0">
                <a:latin typeface="Clearface Gothic LH 45 Light" pitchFamily="2" charset="0"/>
              </a:rPr>
              <a:t> L’impiantistica presente nel territorio permette di trattare in impianti di compostaggio </a:t>
            </a:r>
            <a:r>
              <a:rPr lang="it-IT" sz="2400" dirty="0">
                <a:latin typeface="Clearface Gothic LH 65 Medium" pitchFamily="2" charset="0"/>
              </a:rPr>
              <a:t>65.478 tonnellate </a:t>
            </a:r>
            <a:r>
              <a:rPr lang="it-IT" sz="2400" dirty="0">
                <a:latin typeface="Clearface Gothic LH 45 Light" pitchFamily="2" charset="0"/>
              </a:rPr>
              <a:t>di FORSU (</a:t>
            </a:r>
            <a:r>
              <a:rPr lang="en-GB" sz="2400" dirty="0" err="1">
                <a:latin typeface="Clearface Gothic LH 45 Light" pitchFamily="2" charset="0"/>
              </a:rPr>
              <a:t>Frazione</a:t>
            </a:r>
            <a:r>
              <a:rPr lang="en-GB" sz="2400" dirty="0">
                <a:latin typeface="Clearface Gothic LH 45 Light" pitchFamily="2" charset="0"/>
              </a:rPr>
              <a:t> </a:t>
            </a:r>
            <a:r>
              <a:rPr lang="en-GB" sz="2400" dirty="0" err="1">
                <a:latin typeface="Clearface Gothic LH 45 Light" pitchFamily="2" charset="0"/>
              </a:rPr>
              <a:t>Organica</a:t>
            </a:r>
            <a:r>
              <a:rPr lang="en-GB" sz="2400" dirty="0">
                <a:latin typeface="Clearface Gothic LH 45 Light" pitchFamily="2" charset="0"/>
              </a:rPr>
              <a:t> del </a:t>
            </a:r>
            <a:r>
              <a:rPr lang="en-GB" sz="2400" dirty="0" err="1">
                <a:latin typeface="Clearface Gothic LH 45 Light" pitchFamily="2" charset="0"/>
              </a:rPr>
              <a:t>Rifiuto</a:t>
            </a:r>
            <a:r>
              <a:rPr lang="en-GB" sz="2400" dirty="0">
                <a:latin typeface="Clearface Gothic LH 45 Light" pitchFamily="2" charset="0"/>
              </a:rPr>
              <a:t> </a:t>
            </a:r>
            <a:r>
              <a:rPr lang="en-GB" sz="2400" dirty="0" err="1">
                <a:latin typeface="Clearface Gothic LH 45 Light" pitchFamily="2" charset="0"/>
              </a:rPr>
              <a:t>Solido</a:t>
            </a:r>
            <a:r>
              <a:rPr lang="en-GB" sz="2400" dirty="0">
                <a:latin typeface="Clearface Gothic LH 45 Light" pitchFamily="2" charset="0"/>
              </a:rPr>
              <a:t> </a:t>
            </a:r>
            <a:r>
              <a:rPr lang="en-GB" sz="2400" dirty="0" err="1">
                <a:latin typeface="Clearface Gothic LH 45 Light" pitchFamily="2" charset="0"/>
              </a:rPr>
              <a:t>Urbano</a:t>
            </a:r>
            <a:r>
              <a:rPr lang="en-GB" sz="2400" dirty="0">
                <a:latin typeface="Clearface Gothic LH 45 Light" pitchFamily="2" charset="0"/>
              </a:rPr>
              <a:t>)</a:t>
            </a:r>
            <a:r>
              <a:rPr lang="it-IT" sz="2400" dirty="0">
                <a:latin typeface="Clearface Gothic LH 45 Light" pitchFamily="2" charset="0"/>
              </a:rPr>
              <a:t> e nei TMB </a:t>
            </a:r>
            <a:r>
              <a:rPr lang="it-IT" sz="2400" dirty="0">
                <a:latin typeface="Clearface Gothic LH 65 Medium" pitchFamily="2" charset="0"/>
              </a:rPr>
              <a:t>36.848 tonnellate </a:t>
            </a:r>
            <a:r>
              <a:rPr lang="it-IT" sz="2400" dirty="0">
                <a:latin typeface="Clearface Gothic LH 45 Light" pitchFamily="2" charset="0"/>
              </a:rPr>
              <a:t>di rifiuti urbani</a:t>
            </a:r>
            <a:r>
              <a:rPr lang="it-IT" sz="2400" dirty="0" smtClean="0">
                <a:latin typeface="Clearface Gothic LH 45 Light" pitchFamily="2" charset="0"/>
              </a:rPr>
              <a:t>.</a:t>
            </a:r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 err="1" smtClean="0"/>
              <a:t>Delle</a:t>
            </a:r>
            <a:r>
              <a:rPr lang="en-GB" sz="2400" b="1" dirty="0" smtClean="0"/>
              <a:t> 921 </a:t>
            </a:r>
            <a:r>
              <a:rPr lang="en-GB" sz="2400" dirty="0" err="1" smtClean="0"/>
              <a:t>tonnellate</a:t>
            </a:r>
            <a:r>
              <a:rPr lang="en-GB" sz="2400" dirty="0" smtClean="0"/>
              <a:t>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rifiuti</a:t>
            </a:r>
            <a:r>
              <a:rPr lang="en-GB" sz="2400" dirty="0" smtClean="0"/>
              <a:t> </a:t>
            </a:r>
            <a:r>
              <a:rPr lang="en-GB" sz="2400" dirty="0" err="1" smtClean="0"/>
              <a:t>urbani</a:t>
            </a:r>
            <a:r>
              <a:rPr lang="en-GB" sz="2400" dirty="0" smtClean="0"/>
              <a:t> </a:t>
            </a:r>
            <a:r>
              <a:rPr lang="en-GB" sz="2400" dirty="0" err="1" smtClean="0"/>
              <a:t>indifferenziati</a:t>
            </a:r>
            <a:r>
              <a:rPr lang="en-GB" sz="2400" dirty="0" smtClean="0"/>
              <a:t>, 2/3 circa </a:t>
            </a:r>
            <a:r>
              <a:rPr lang="en-GB" sz="2400" dirty="0" err="1" smtClean="0"/>
              <a:t>sono</a:t>
            </a:r>
            <a:r>
              <a:rPr lang="en-GB" sz="2400" dirty="0" smtClean="0"/>
              <a:t> </a:t>
            </a:r>
            <a:r>
              <a:rPr lang="en-GB" sz="2400" dirty="0" err="1" smtClean="0"/>
              <a:t>trattati</a:t>
            </a:r>
            <a:r>
              <a:rPr lang="en-GB" sz="2400" dirty="0" smtClean="0"/>
              <a:t>, per </a:t>
            </a:r>
            <a:r>
              <a:rPr lang="en-GB" sz="2400" dirty="0" err="1" smtClean="0"/>
              <a:t>buona</a:t>
            </a:r>
            <a:r>
              <a:rPr lang="en-GB" sz="2400" dirty="0" smtClean="0"/>
              <a:t> parte </a:t>
            </a:r>
            <a:r>
              <a:rPr lang="en-GB" sz="2400" dirty="0" err="1" smtClean="0"/>
              <a:t>inviati</a:t>
            </a:r>
            <a:r>
              <a:rPr lang="en-GB" sz="2400" dirty="0" smtClean="0"/>
              <a:t> </a:t>
            </a:r>
            <a:r>
              <a:rPr lang="en-GB" sz="2400" dirty="0" err="1" smtClean="0"/>
              <a:t>fuori</a:t>
            </a:r>
            <a:r>
              <a:rPr lang="en-GB" sz="2400" dirty="0" smtClean="0"/>
              <a:t> </a:t>
            </a:r>
            <a:r>
              <a:rPr lang="en-GB" sz="2400" dirty="0" err="1" smtClean="0"/>
              <a:t>comune</a:t>
            </a:r>
            <a:r>
              <a:rPr lang="en-GB" sz="2400" dirty="0" smtClean="0"/>
              <a:t>; 1/3 </a:t>
            </a:r>
            <a:r>
              <a:rPr lang="en-GB" sz="2400" dirty="0" err="1" smtClean="0"/>
              <a:t>va</a:t>
            </a:r>
            <a:r>
              <a:rPr lang="en-GB" sz="2400" dirty="0" smtClean="0"/>
              <a:t> </a:t>
            </a:r>
            <a:r>
              <a:rPr lang="en-GB" sz="2400" dirty="0" err="1" smtClean="0"/>
              <a:t>direttamente</a:t>
            </a:r>
            <a:r>
              <a:rPr lang="en-GB" sz="2400" dirty="0" smtClean="0"/>
              <a:t> </a:t>
            </a:r>
            <a:r>
              <a:rPr lang="en-GB" sz="2400" dirty="0" err="1" smtClean="0"/>
              <a:t>fuori</a:t>
            </a:r>
            <a:r>
              <a:rPr lang="en-GB" sz="2400" dirty="0" smtClean="0"/>
              <a:t> commune.</a:t>
            </a:r>
            <a:endParaRPr lang="it-IT" sz="2400" dirty="0" smtClean="0"/>
          </a:p>
          <a:p>
            <a:pPr marL="144000" indent="-144000">
              <a:lnSpc>
                <a:spcPct val="100000"/>
              </a:lnSpc>
              <a:spcBef>
                <a:spcPts val="1800"/>
              </a:spcBef>
            </a:pPr>
            <a:r>
              <a:rPr lang="it-IT" sz="2400" b="1" u="sng" smtClean="0"/>
              <a:t>Gli </a:t>
            </a:r>
            <a:r>
              <a:rPr lang="it-IT" sz="2400" b="1" u="sng" dirty="0" smtClean="0"/>
              <a:t>impianti sono insufficienti a trattare i rifiuti per il quantitativo complessivo prodotto</a:t>
            </a:r>
            <a:endParaRPr lang="it-IT" sz="2400" dirty="0">
              <a:latin typeface="Clearface Gothic LH 45 Light" pitchFamily="2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="" xmlns:a16="http://schemas.microsoft.com/office/drawing/2014/main" id="{13A104C9-9050-0A43-9CDC-06A5B4047ABC}"/>
              </a:ext>
            </a:extLst>
          </p:cNvPr>
          <p:cNvSpPr txBox="1">
            <a:spLocks/>
          </p:cNvSpPr>
          <p:nvPr/>
        </p:nvSpPr>
        <p:spPr>
          <a:xfrm>
            <a:off x="694800" y="360000"/>
            <a:ext cx="10800000" cy="360000"/>
          </a:xfrm>
          <a:prstGeom prst="rect">
            <a:avLst/>
          </a:prstGeom>
        </p:spPr>
        <p:txBody>
          <a:bodyPr vert="horz" lIns="72000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>
                <a:latin typeface="Clearface Gothic LH 65 Medium" pitchFamily="2" charset="0"/>
              </a:rPr>
              <a:t>Roma</a:t>
            </a:r>
          </a:p>
        </p:txBody>
      </p:sp>
    </p:spTree>
    <p:extLst>
      <p:ext uri="{BB962C8B-B14F-4D97-AF65-F5344CB8AC3E}">
        <p14:creationId xmlns="" xmlns:p14="http://schemas.microsoft.com/office/powerpoint/2010/main" val="336424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1211</Words>
  <Application>Microsoft Office PowerPoint</Application>
  <PresentationFormat>Personalizzato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TERMOVALORIZZAZIONE in Europa, in Italia e a Roma</vt:lpstr>
      <vt:lpstr>Europa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TERMOVALORIZZAZIONE in Europa, in Italia e a Roma</dc:title>
  <dc:creator>Maurizio Turco</dc:creator>
  <cp:lastModifiedBy>Utente Windows</cp:lastModifiedBy>
  <cp:revision>93</cp:revision>
  <dcterms:created xsi:type="dcterms:W3CDTF">2020-02-01T17:10:36Z</dcterms:created>
  <dcterms:modified xsi:type="dcterms:W3CDTF">2020-02-09T08:03:14Z</dcterms:modified>
</cp:coreProperties>
</file>